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Bebas Neue"/>
      <p:regular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BebasNeue-regular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86ca632bb8_0_3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86ca632bb8_0_3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e78b2935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e78b2935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e78b2935a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e78b2935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e78b2935a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e78b2935a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92b987f4a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92b987f4a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92b987f4a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92b987f4a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e4842a12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e4842a12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e78fc0211f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e78fc0211f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e78fc0211f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e78fc0211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e78fc0211f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e78fc0211f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86ca632bb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86ca632bb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e4842a12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e4842a12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e78fc0211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e78fc0211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e78fc0211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e78fc0211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e78fc0211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e78fc0211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e78fc0211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e78fc0211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e78fc0211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e78fc0211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e78b2935a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e78b2935a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78b2935a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78b2935a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e78b2935a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e78b2935a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e78b2935a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e78b2935a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86ca632bb8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86ca632bb8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e78b2935a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e78b2935a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e78fc0211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e78fc0211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e78fc0211f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e78fc0211f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e78fc0211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e78fc0211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e78b2935a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e78b2935a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e78b2935a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e78b2935a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e78b2935a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e78b2935a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e78fc0211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e78fc0211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6ca632bb8_0_2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6ca632bb8_0_2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e78fc021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e78fc021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92b987f4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92b987f4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86ca632bb8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86ca632bb8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e78b2935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e78b2935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e78b2935a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e78b2935a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rect b="b" l="l" r="r" t="t"/>
              <a:pathLst>
                <a:path extrusionOk="0" h="5364" w="534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rect b="b" l="l" r="r" t="t"/>
              <a:pathLst>
                <a:path extrusionOk="0" h="3059" w="3084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rect b="b" l="l" r="r" t="t"/>
              <a:pathLst>
                <a:path extrusionOk="0" h="4808" w="5314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rect b="b" l="l" r="r" t="t"/>
              <a:pathLst>
                <a:path extrusionOk="0" h="3252" w="3585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rect b="b" l="l" r="r" t="t"/>
              <a:pathLst>
                <a:path extrusionOk="0" h="1657" w="1831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"/>
          <p:cNvSpPr txBox="1"/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2"/>
          <p:cNvSpPr txBox="1"/>
          <p:nvPr>
            <p:ph idx="1" type="subTitle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fill="none" h="8372" w="8372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rect b="b" l="l" r="r" t="t"/>
              <a:pathLst>
                <a:path extrusionOk="0" h="4813" w="4813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rect b="b" l="l" r="r" t="t"/>
              <a:pathLst>
                <a:path extrusionOk="0" fill="none" h="3259" w="3259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11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759" name="Google Shape;759;p11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11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777" name="Google Shape;777;p11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78" name="Google Shape;778;p11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rect b="b" l="l" r="r" t="t"/>
                <a:pathLst>
                  <a:path extrusionOk="0" h="5182" w="5685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rect b="b" l="l" r="r" t="t"/>
                <a:pathLst>
                  <a:path extrusionOk="0" h="4246" w="4247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rect b="b" l="l" r="r" t="t"/>
                <a:pathLst>
                  <a:path extrusionOk="0" h="2991" w="3014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rect b="b" l="l" r="r" t="t"/>
                <a:pathLst>
                  <a:path extrusionOk="0" h="3174" w="3174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rect b="b" l="l" r="r" t="t"/>
                <a:pathLst>
                  <a:path extrusionOk="0" h="2922" w="2922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rect b="b" l="l" r="r" t="t"/>
                <a:pathLst>
                  <a:path extrusionOk="0" h="44699" w="44738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rect b="b" l="l" r="r" t="t"/>
                <a:pathLst>
                  <a:path extrusionOk="0" h="44698" w="44739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1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1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1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1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1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1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72" name="Google Shape;872;p11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3" name="Google Shape;87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4" name="Google Shape;874;p11"/>
          <p:cNvSpPr txBox="1"/>
          <p:nvPr>
            <p:ph idx="1" type="subTitle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1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6" name="Google Shape;1066;p13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7" name="Google Shape;1067;p13"/>
          <p:cNvSpPr txBox="1"/>
          <p:nvPr>
            <p:ph idx="2" type="title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"/>
          <p:cNvSpPr txBox="1"/>
          <p:nvPr>
            <p:ph hasCustomPrompt="1" idx="3" type="title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0" name="Google Shape;1070;p13"/>
          <p:cNvSpPr txBox="1"/>
          <p:nvPr>
            <p:ph idx="5" type="title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"/>
          <p:cNvSpPr txBox="1"/>
          <p:nvPr>
            <p:ph hasCustomPrompt="1" idx="6" type="title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3" name="Google Shape;1073;p13"/>
          <p:cNvSpPr txBox="1"/>
          <p:nvPr>
            <p:ph idx="8" type="title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"/>
          <p:cNvSpPr txBox="1"/>
          <p:nvPr>
            <p:ph hasCustomPrompt="1" idx="9" type="title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5004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5019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5004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5019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5004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5019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3375" y="20306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6368275" y="1619796"/>
            <a:ext cx="1299390" cy="1565405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274340" y="-2483486"/>
            <a:ext cx="7884219" cy="343377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1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1" name="Google Shape;1271;p14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2" name="Google Shape;1272;p14"/>
          <p:cNvSpPr txBox="1"/>
          <p:nvPr>
            <p:ph idx="2" type="title"/>
          </p:nvPr>
        </p:nvSpPr>
        <p:spPr>
          <a:xfrm>
            <a:off x="7200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3" name="Google Shape;1273;p14"/>
          <p:cNvSpPr txBox="1"/>
          <p:nvPr>
            <p:ph hasCustomPrompt="1" idx="3" type="title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5" name="Google Shape;1275;p14"/>
          <p:cNvSpPr txBox="1"/>
          <p:nvPr>
            <p:ph idx="5" type="title"/>
          </p:nvPr>
        </p:nvSpPr>
        <p:spPr>
          <a:xfrm>
            <a:off x="3666725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6" name="Google Shape;1276;p14"/>
          <p:cNvSpPr txBox="1"/>
          <p:nvPr>
            <p:ph hasCustomPrompt="1" idx="6" type="title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8" name="Google Shape;1278;p14"/>
          <p:cNvSpPr txBox="1"/>
          <p:nvPr>
            <p:ph idx="8" type="title"/>
          </p:nvPr>
        </p:nvSpPr>
        <p:spPr>
          <a:xfrm>
            <a:off x="66723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9" name="Google Shape;1279;p14"/>
          <p:cNvSpPr txBox="1"/>
          <p:nvPr>
            <p:ph hasCustomPrompt="1" idx="9" type="title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84951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84966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84951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84966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84951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84966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1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9" name="Google Shape;1399;p15"/>
          <p:cNvSpPr txBox="1"/>
          <p:nvPr>
            <p:ph idx="1" type="subTitle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0" name="Google Shape;1400;p15"/>
          <p:cNvSpPr txBox="1"/>
          <p:nvPr>
            <p:ph idx="2" type="title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1" name="Google Shape;1401;p15"/>
          <p:cNvSpPr txBox="1"/>
          <p:nvPr>
            <p:ph idx="3" type="subTitle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2" name="Google Shape;1402;p15"/>
          <p:cNvSpPr txBox="1"/>
          <p:nvPr>
            <p:ph idx="4" type="title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3" name="Google Shape;1403;p15"/>
          <p:cNvSpPr txBox="1"/>
          <p:nvPr>
            <p:ph idx="5" type="subTitle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4" name="Google Shape;1404;p15"/>
          <p:cNvSpPr txBox="1"/>
          <p:nvPr>
            <p:ph idx="6" type="title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5" name="Google Shape;1405;p15"/>
          <p:cNvSpPr txBox="1"/>
          <p:nvPr>
            <p:ph idx="7" type="subTitle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6" name="Google Shape;1406;p15"/>
          <p:cNvSpPr txBox="1"/>
          <p:nvPr>
            <p:ph idx="8" type="title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/>
          <p:nvPr>
            <p:ph idx="1" type="subTitle"/>
          </p:nvPr>
        </p:nvSpPr>
        <p:spPr>
          <a:xfrm>
            <a:off x="2400600" y="2067413"/>
            <a:ext cx="4342800" cy="113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9" name="Google Shape;1409;p16"/>
          <p:cNvSpPr txBox="1"/>
          <p:nvPr>
            <p:ph type="title"/>
          </p:nvPr>
        </p:nvSpPr>
        <p:spPr>
          <a:xfrm>
            <a:off x="2400450" y="3332738"/>
            <a:ext cx="43428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10" name="Google Shape;1410;p16"/>
          <p:cNvGrpSpPr/>
          <p:nvPr/>
        </p:nvGrpSpPr>
        <p:grpSpPr>
          <a:xfrm>
            <a:off x="730516" y="4568877"/>
            <a:ext cx="1032712" cy="157579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274468" y="-1001015"/>
            <a:ext cx="10129998" cy="2559475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">
  <p:cSld name="CUSTOM_4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17"/>
          <p:cNvSpPr txBox="1"/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3" name="Google Shape;1543;p17"/>
          <p:cNvSpPr txBox="1"/>
          <p:nvPr>
            <p:ph idx="1" type="subTitle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 1">
  <p:cSld name="CUSTOM_4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flipH="1" rot="-5400000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8"/>
          <p:cNvSpPr txBox="1"/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2" name="Google Shape;1592;p18"/>
          <p:cNvSpPr txBox="1"/>
          <p:nvPr>
            <p:ph idx="1" type="subTitle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370165" y="-2483486"/>
            <a:ext cx="7884219" cy="343377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7222182" y="4568872"/>
            <a:ext cx="881035" cy="290677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1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7" name="Google Shape;1697;p19"/>
          <p:cNvSpPr txBox="1"/>
          <p:nvPr>
            <p:ph idx="1" type="subTitle"/>
          </p:nvPr>
        </p:nvSpPr>
        <p:spPr>
          <a:xfrm>
            <a:off x="7200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8" name="Google Shape;1698;p19"/>
          <p:cNvSpPr txBox="1"/>
          <p:nvPr>
            <p:ph idx="2" type="title"/>
          </p:nvPr>
        </p:nvSpPr>
        <p:spPr>
          <a:xfrm>
            <a:off x="7200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9" name="Google Shape;1699;p19"/>
          <p:cNvSpPr txBox="1"/>
          <p:nvPr>
            <p:ph idx="3" type="subTitle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0" name="Google Shape;1700;p19"/>
          <p:cNvSpPr txBox="1"/>
          <p:nvPr>
            <p:ph idx="4" type="title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1" name="Google Shape;1701;p19"/>
          <p:cNvSpPr txBox="1"/>
          <p:nvPr>
            <p:ph idx="5" type="subTitle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2" name="Google Shape;1702;p19"/>
          <p:cNvSpPr txBox="1"/>
          <p:nvPr>
            <p:ph idx="6" type="title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3" name="Google Shape;1703;p19"/>
          <p:cNvSpPr txBox="1"/>
          <p:nvPr>
            <p:ph idx="7" type="subTitle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4" name="Google Shape;1704;p19"/>
          <p:cNvSpPr txBox="1"/>
          <p:nvPr>
            <p:ph idx="8" type="title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5" name="Google Shape;1705;p19"/>
          <p:cNvSpPr txBox="1"/>
          <p:nvPr>
            <p:ph idx="9" type="subTitle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6" name="Google Shape;1706;p19"/>
          <p:cNvSpPr txBox="1"/>
          <p:nvPr>
            <p:ph idx="13" type="title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7" name="Google Shape;1707;p19"/>
          <p:cNvSpPr txBox="1"/>
          <p:nvPr>
            <p:ph idx="14" type="subTitle"/>
          </p:nvPr>
        </p:nvSpPr>
        <p:spPr>
          <a:xfrm>
            <a:off x="62577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8" name="Google Shape;1708;p19"/>
          <p:cNvSpPr txBox="1"/>
          <p:nvPr>
            <p:ph idx="15" type="title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rect b="b" l="l" r="r" t="t"/>
                  <a:pathLst>
                    <a:path extrusionOk="0" h="5182" w="5685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rect b="b" l="l" r="r" t="t"/>
                  <a:pathLst>
                    <a:path extrusionOk="0" h="44419" w="206136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rect b="b" l="l" r="r" t="t"/>
                  <a:pathLst>
                    <a:path extrusionOk="0" h="58736" w="248409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rect b="b" l="l" r="r" t="t"/>
                  <a:pathLst>
                    <a:path extrusionOk="0" h="78200" w="25197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rect b="b" l="l" r="r" t="t"/>
                  <a:pathLst>
                    <a:path extrusionOk="0" h="43826" w="24640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rect b="b" l="l" r="r" t="t"/>
                  <a:pathLst>
                    <a:path extrusionOk="0" h="51587" w="18767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rect b="b" l="l" r="r" t="t"/>
                  <a:pathLst>
                    <a:path extrusionOk="0" h="60419" w="264911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rect b="b" l="l" r="r" t="t"/>
                  <a:pathLst>
                    <a:path extrusionOk="0" h="30667" w="125426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rect b="b" l="l" r="r" t="t"/>
                  <a:pathLst>
                    <a:path extrusionOk="0" h="21229" w="136427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rect b="b" l="l" r="r" t="t"/>
                  <a:pathLst>
                    <a:path extrusionOk="0" h="15819" w="80985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rect b="b" l="l" r="r" t="t"/>
                  <a:pathLst>
                    <a:path extrusionOk="0" h="20521" w="66194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rect b="b" l="l" r="r" t="t"/>
                  <a:pathLst>
                    <a:path extrusionOk="0" h="18079" w="39169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rect b="b" l="l" r="r" t="t"/>
                  <a:pathLst>
                    <a:path extrusionOk="0" h="23214" w="61196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rect b="b" l="l" r="r" t="t"/>
                  <a:pathLst>
                    <a:path extrusionOk="0" h="5387" w="5387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rect b="b" l="l" r="r" t="t"/>
                  <a:pathLst>
                    <a:path extrusionOk="0" h="3517" w="3494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rect b="b" l="l" r="r" t="t"/>
                  <a:pathLst>
                    <a:path extrusionOk="0" h="3516" w="3493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rect b="b" l="l" r="r" t="t"/>
                  <a:pathLst>
                    <a:path extrusionOk="0" h="3790" w="379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rect b="b" l="l" r="r" t="t"/>
                  <a:pathLst>
                    <a:path extrusionOk="0" h="2398" w="2398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rect b="b" l="l" r="r" t="t"/>
                  <a:pathLst>
                    <a:path extrusionOk="0" h="2786" w="2786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rect b="b" l="l" r="r" t="t"/>
                  <a:pathLst>
                    <a:path extrusionOk="0" h="2763" w="2786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rect b="b" l="l" r="r" t="t"/>
                  <a:pathLst>
                    <a:path extrusionOk="0" h="4246" w="4247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rect b="b" l="l" r="r" t="t"/>
                  <a:pathLst>
                    <a:path extrusionOk="0" h="2991" w="3014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rect b="b" l="l" r="r" t="t"/>
                  <a:pathLst>
                    <a:path extrusionOk="0" h="3174" w="3174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rect b="b" l="l" r="r" t="t"/>
                  <a:pathLst>
                    <a:path extrusionOk="0" h="5570" w="5593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rect b="b" l="l" r="r" t="t"/>
                  <a:pathLst>
                    <a:path extrusionOk="0" h="5593" w="5593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rect b="b" l="l" r="r" t="t"/>
                  <a:pathLst>
                    <a:path extrusionOk="0" h="2603" w="2603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rect b="b" l="l" r="r" t="t"/>
                  <a:pathLst>
                    <a:path extrusionOk="0" h="5776" w="5753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rect b="b" l="l" r="r" t="t"/>
                  <a:pathLst>
                    <a:path extrusionOk="0" h="3722" w="3744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rect b="b" l="l" r="r" t="t"/>
                  <a:pathLst>
                    <a:path extrusionOk="0" h="4247" w="4246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rect b="b" l="l" r="r" t="t"/>
                  <a:pathLst>
                    <a:path extrusionOk="0" h="2922" w="290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rect b="b" l="l" r="r" t="t"/>
                  <a:pathLst>
                    <a:path extrusionOk="0" h="389" w="119834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rect b="b" l="l" r="r" t="t"/>
                  <a:pathLst>
                    <a:path extrusionOk="0" h="2922" w="2922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rect b="b" l="l" r="r" t="t"/>
                  <a:pathLst>
                    <a:path extrusionOk="0" h="44699" w="44738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rect b="b" l="l" r="r" t="t"/>
                  <a:pathLst>
                    <a:path extrusionOk="0" h="44698" w="44739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rect b="b" l="l" r="r" t="t"/>
                  <a:pathLst>
                    <a:path extrusionOk="0" h="28264" w="92033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rect b="b" l="l" r="r" t="t"/>
                  <a:pathLst>
                    <a:path extrusionOk="0" h="3722" w="5982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3" name="Google Shape;1843;p20"/>
          <p:cNvSpPr txBox="1"/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4" name="Google Shape;1844;p20"/>
          <p:cNvSpPr txBox="1"/>
          <p:nvPr>
            <p:ph idx="1" type="subTitle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3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3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276" name="Google Shape;276;p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371" name="Google Shape;371;p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" type="subTitle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4" name="Google Shape;394;p5"/>
          <p:cNvSpPr txBox="1"/>
          <p:nvPr>
            <p:ph idx="2" type="subTitle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5" name="Google Shape;395;p5"/>
          <p:cNvSpPr txBox="1"/>
          <p:nvPr>
            <p:ph idx="3" type="title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6" name="Google Shape;396;p5"/>
          <p:cNvSpPr txBox="1"/>
          <p:nvPr>
            <p:ph idx="4" type="title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7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1" name="Google Shape;471;p7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cap="flat" cmpd="sng" w="13125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flipH="1" rot="-5400000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flipH="1" rot="10800000">
            <a:off x="-3890200" y="6349394"/>
            <a:ext cx="74171" cy="74146"/>
          </a:xfrm>
          <a:custGeom>
            <a:rect b="b" l="l" r="r" t="t"/>
            <a:pathLst>
              <a:path extrusionOk="0" h="2922" w="2923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48" name="Google Shape;548;p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43" name="Google Shape;643;p9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4" name="Google Shape;664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5" name="Google Shape;665;p9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77" name="Google Shape;677;p9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9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695" name="Google Shape;695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696" name="Google Shape;696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rect b="b" l="l" r="r" t="t"/>
                <a:pathLst>
                  <a:path extrusionOk="0" h="5364" w="534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rect b="b" l="l" r="r" t="t"/>
                <a:pathLst>
                  <a:path extrusionOk="0" h="3059" w="3084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rect b="b" l="l" r="r" t="t"/>
                <a:pathLst>
                  <a:path extrusionOk="0" h="4808" w="5314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rect b="b" l="l" r="r" t="t"/>
                <a:pathLst>
                  <a:path extrusionOk="0" h="3252" w="3585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rect b="b" l="l" r="r" t="t"/>
                <a:pathLst>
                  <a:path extrusionOk="0" h="1657" w="1831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fill="none" h="8372" w="8372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rect b="b" l="l" r="r" t="t"/>
                <a:pathLst>
                  <a:path extrusionOk="0" h="4813" w="4813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rect b="b" l="l" r="r" t="t"/>
                <a:pathLst>
                  <a:path extrusionOk="0" fill="none" h="3259" w="3259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rgbClr val="0F3570"/>
              </a:solidFill>
              <a:ln cap="flat" cmpd="sng" w="9525">
                <a:solidFill>
                  <a:schemeClr val="dk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8" name="Google Shape;708;p9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9" name="Google Shape;709;p9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0" name="Google Shape;710;p9"/>
          <p:cNvSpPr txBox="1"/>
          <p:nvPr>
            <p:ph hasCustomPrompt="1"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1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43" name="Google Shape;743;p10"/>
          <p:cNvGrpSpPr/>
          <p:nvPr/>
        </p:nvGrpSpPr>
        <p:grpSpPr>
          <a:xfrm flipH="1" rot="5400000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i.org/10.3949/ccjm.87a.ccc037" TargetMode="External"/><Relationship Id="rId4" Type="http://schemas.openxmlformats.org/officeDocument/2006/relationships/hyperlink" Target="https://doi.org/10.1038/clpt.2013.1" TargetMode="External"/><Relationship Id="rId5" Type="http://schemas.openxmlformats.org/officeDocument/2006/relationships/hyperlink" Target="https://doi.org/10.1155/2012/149762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i.org/10.3390/jcm9072050" TargetMode="External"/><Relationship Id="rId4" Type="http://schemas.openxmlformats.org/officeDocument/2006/relationships/hyperlink" Target="https://doi.org/10.1016/j.tips.2013.03.004" TargetMode="External"/><Relationship Id="rId5" Type="http://schemas.openxmlformats.org/officeDocument/2006/relationships/hyperlink" Target="https://doi.org/10.1016/j.tips.2013.03.004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oi.org/10.1089/adt.2015.29011.tiodrrr" TargetMode="External"/><Relationship Id="rId4" Type="http://schemas.openxmlformats.org/officeDocument/2006/relationships/hyperlink" Target="https://doi.org/10.1016/j.ijantimicag.2020.105969" TargetMode="External"/><Relationship Id="rId5" Type="http://schemas.openxmlformats.org/officeDocument/2006/relationships/hyperlink" Target="https://dx.doi.org/10.1038/nature1718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2"/>
          <p:cNvSpPr txBox="1"/>
          <p:nvPr>
            <p:ph type="ctrTitle"/>
          </p:nvPr>
        </p:nvSpPr>
        <p:spPr>
          <a:xfrm>
            <a:off x="870000" y="1597638"/>
            <a:ext cx="7554000" cy="98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2"/>
                </a:solidFill>
              </a:rPr>
              <a:t>pROYECTO DE </a:t>
            </a:r>
            <a:r>
              <a:rPr lang="en" sz="4600">
                <a:solidFill>
                  <a:schemeClr val="dk2"/>
                </a:solidFill>
              </a:rPr>
              <a:t>BIOINFORMÁTICA</a:t>
            </a:r>
            <a:endParaRPr sz="4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2"/>
                </a:solidFill>
              </a:rPr>
              <a:t>AGENTES </a:t>
            </a:r>
            <a:r>
              <a:rPr lang="en" sz="4600">
                <a:solidFill>
                  <a:schemeClr val="dk2"/>
                </a:solidFill>
              </a:rPr>
              <a:t>TERAPÉUTICOS PARA COVID-19:</a:t>
            </a:r>
            <a:r>
              <a:rPr lang="en" sz="4600">
                <a:solidFill>
                  <a:schemeClr val="dk2"/>
                </a:solidFill>
              </a:rPr>
              <a:t> REpoSICIONAMIENTO  de DROGAS</a:t>
            </a:r>
            <a:endParaRPr sz="4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2" name="Google Shape;1852;p22"/>
          <p:cNvSpPr txBox="1"/>
          <p:nvPr>
            <p:ph idx="1" type="subTitle"/>
          </p:nvPr>
        </p:nvSpPr>
        <p:spPr>
          <a:xfrm>
            <a:off x="1114975" y="2623625"/>
            <a:ext cx="4979400" cy="168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Integrantes: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Marcia Feijoo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Josselyn Ortega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Juan Guzman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Ismael Prado</a:t>
            </a:r>
            <a:endParaRPr sz="2400">
              <a:solidFill>
                <a:schemeClr val="dk1"/>
              </a:solidFill>
            </a:endParaRPr>
          </a:p>
        </p:txBody>
      </p:sp>
      <p:grpSp>
        <p:nvGrpSpPr>
          <p:cNvPr id="1853" name="Google Shape;1853;p22"/>
          <p:cNvGrpSpPr/>
          <p:nvPr/>
        </p:nvGrpSpPr>
        <p:grpSpPr>
          <a:xfrm>
            <a:off x="-223784" y="-107156"/>
            <a:ext cx="2284525" cy="985488"/>
            <a:chOff x="-223784" y="-6"/>
            <a:chExt cx="2284525" cy="985488"/>
          </a:xfrm>
        </p:grpSpPr>
        <p:sp>
          <p:nvSpPr>
            <p:cNvPr id="1854" name="Google Shape;1854;p22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rect b="b" l="l" r="r" t="t"/>
              <a:pathLst>
                <a:path extrusionOk="0" fill="none" h="20126" w="3309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 rot="5400000">
              <a:off x="294064" y="-86060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rect b="b" l="l" r="r" t="t"/>
              <a:pathLst>
                <a:path extrusionOk="0" fill="none" h="21405" w="1681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rect b="b" l="l" r="r" t="t"/>
              <a:pathLst>
                <a:path extrusionOk="0" h="1906" w="1905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2" name="Google Shape;1862;p22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3" name="Google Shape;1863;p22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6008817" y="118125"/>
              <a:ext cx="3134824" cy="182018"/>
            </a:xfrm>
            <a:custGeom>
              <a:rect b="b" l="l" r="r" t="t"/>
              <a:pathLst>
                <a:path extrusionOk="0" fill="none" h="1480" w="2549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cap="rnd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876365" y="182815"/>
              <a:ext cx="234282" cy="234409"/>
            </a:xfrm>
            <a:custGeom>
              <a:rect b="b" l="l" r="r" t="t"/>
              <a:pathLst>
                <a:path extrusionOk="0" h="1906" w="1905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9" name="Google Shape;18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900" y="3195288"/>
            <a:ext cx="2284524" cy="1311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31"/>
          <p:cNvSpPr txBox="1"/>
          <p:nvPr>
            <p:ph type="title"/>
          </p:nvPr>
        </p:nvSpPr>
        <p:spPr>
          <a:xfrm>
            <a:off x="1301050" y="1052350"/>
            <a:ext cx="17895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Toremifeno</a:t>
            </a:r>
            <a:endParaRPr/>
          </a:p>
        </p:txBody>
      </p:sp>
      <p:sp>
        <p:nvSpPr>
          <p:cNvPr id="1947" name="Google Shape;1947;p31"/>
          <p:cNvSpPr txBox="1"/>
          <p:nvPr>
            <p:ph idx="1" type="subTitle"/>
          </p:nvPr>
        </p:nvSpPr>
        <p:spPr>
          <a:xfrm>
            <a:off x="440950" y="1909385"/>
            <a:ext cx="3509700" cy="249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Aprobado para el tratamiento de cáncer de mama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Fármaco estrogénico activo selectivo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Detiene infecciones víricas en concentraciones micromolares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Puede bloquear interacción entre proteínas humanas y virales</a:t>
            </a:r>
            <a:endParaRPr/>
          </a:p>
        </p:txBody>
      </p:sp>
      <p:pic>
        <p:nvPicPr>
          <p:cNvPr id="1948" name="Google Shape;19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00" y="580875"/>
            <a:ext cx="3401750" cy="34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31"/>
          <p:cNvSpPr txBox="1"/>
          <p:nvPr>
            <p:ph idx="1" type="subTitle"/>
          </p:nvPr>
        </p:nvSpPr>
        <p:spPr>
          <a:xfrm>
            <a:off x="5504575" y="4029950"/>
            <a:ext cx="2577600" cy="72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 3: Toremifeno en su forma activa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32"/>
          <p:cNvSpPr txBox="1"/>
          <p:nvPr>
            <p:ph type="title"/>
          </p:nvPr>
        </p:nvSpPr>
        <p:spPr>
          <a:xfrm>
            <a:off x="1300575" y="1003250"/>
            <a:ext cx="20583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Metisoprinol</a:t>
            </a:r>
            <a:endParaRPr/>
          </a:p>
        </p:txBody>
      </p:sp>
      <p:sp>
        <p:nvSpPr>
          <p:cNvPr id="1955" name="Google Shape;1955;p32"/>
          <p:cNvSpPr txBox="1"/>
          <p:nvPr>
            <p:ph idx="1" type="subTitle"/>
          </p:nvPr>
        </p:nvSpPr>
        <p:spPr>
          <a:xfrm>
            <a:off x="574875" y="1636238"/>
            <a:ext cx="3509700" cy="13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Complejo de 3 moléculas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Acción antiviral e inmunoreguladora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Suprime la síntesis viral de ARN </a:t>
            </a:r>
            <a:r>
              <a:rPr i="1" lang="en"/>
              <a:t>in vitro</a:t>
            </a:r>
            <a:endParaRPr i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Igualmente aumenta la respuesta inmunitaria.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6" name="Google Shape;19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300" y="5858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 txBox="1"/>
          <p:nvPr>
            <p:ph idx="1" type="subTitle"/>
          </p:nvPr>
        </p:nvSpPr>
        <p:spPr>
          <a:xfrm>
            <a:off x="5454250" y="3490250"/>
            <a:ext cx="2577600" cy="72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 4: Complejo de Metisoprinol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Combinaciones</a:t>
            </a:r>
            <a:endParaRPr/>
          </a:p>
        </p:txBody>
      </p:sp>
      <p:sp>
        <p:nvSpPr>
          <p:cNvPr id="1963" name="Google Shape;1963;p33"/>
          <p:cNvSpPr txBox="1"/>
          <p:nvPr>
            <p:ph idx="1" type="subTitle"/>
          </p:nvPr>
        </p:nvSpPr>
        <p:spPr>
          <a:xfrm>
            <a:off x="720000" y="2142431"/>
            <a:ext cx="2166300" cy="124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análisis de redes se infiere que se pueda bloquear la interacción entre ACE2 y proteínas virales</a:t>
            </a:r>
            <a:endParaRPr/>
          </a:p>
        </p:txBody>
      </p:sp>
      <p:sp>
        <p:nvSpPr>
          <p:cNvPr id="1964" name="Google Shape;1964;p33"/>
          <p:cNvSpPr txBox="1"/>
          <p:nvPr>
            <p:ph idx="2" type="title"/>
          </p:nvPr>
        </p:nvSpPr>
        <p:spPr>
          <a:xfrm>
            <a:off x="720009" y="18244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Toremifeno + emodina</a:t>
            </a:r>
            <a:endParaRPr sz="2000"/>
          </a:p>
        </p:txBody>
      </p:sp>
      <p:sp>
        <p:nvSpPr>
          <p:cNvPr id="1965" name="Google Shape;1965;p33"/>
          <p:cNvSpPr txBox="1"/>
          <p:nvPr>
            <p:ph idx="5" type="subTitle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melatonina </a:t>
            </a:r>
            <a:r>
              <a:rPr lang="en"/>
              <a:t>actúa</a:t>
            </a:r>
            <a:r>
              <a:rPr lang="en"/>
              <a:t> estimulan el sistema inmune. El toremifeno actúa bloqueando la interacción entre ACE2 y proteína virales</a:t>
            </a:r>
            <a:endParaRPr/>
          </a:p>
        </p:txBody>
      </p:sp>
      <p:sp>
        <p:nvSpPr>
          <p:cNvPr id="1966" name="Google Shape;1966;p33"/>
          <p:cNvSpPr txBox="1"/>
          <p:nvPr>
            <p:ph idx="6" type="title"/>
          </p:nvPr>
        </p:nvSpPr>
        <p:spPr>
          <a:xfrm>
            <a:off x="3488859" y="18244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Toremifeno + melatonina</a:t>
            </a:r>
            <a:endParaRPr sz="2000"/>
          </a:p>
        </p:txBody>
      </p:sp>
      <p:sp>
        <p:nvSpPr>
          <p:cNvPr id="1967" name="Google Shape;1967;p33"/>
          <p:cNvSpPr txBox="1"/>
          <p:nvPr>
            <p:ph idx="9" type="subTitle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 conocidas por el uso contra el VIH. Bloquean la entrada del virus a la célula. Su </a:t>
            </a:r>
            <a:r>
              <a:rPr lang="en"/>
              <a:t>mecanismo</a:t>
            </a:r>
            <a:r>
              <a:rPr lang="en"/>
              <a:t> antiviral funciona alterando la modificación post-traducción de </a:t>
            </a:r>
            <a:r>
              <a:rPr lang="en"/>
              <a:t>proteínas</a:t>
            </a:r>
            <a:r>
              <a:rPr lang="en"/>
              <a:t> virales.</a:t>
            </a:r>
            <a:endParaRPr/>
          </a:p>
        </p:txBody>
      </p:sp>
      <p:sp>
        <p:nvSpPr>
          <p:cNvPr id="1968" name="Google Shape;1968;p33"/>
          <p:cNvSpPr txBox="1"/>
          <p:nvPr>
            <p:ph idx="13" type="title"/>
          </p:nvPr>
        </p:nvSpPr>
        <p:spPr>
          <a:xfrm>
            <a:off x="6257700" y="1495825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Cloroquina + hidroxicloroquina</a:t>
            </a:r>
            <a:endParaRPr sz="2000"/>
          </a:p>
        </p:txBody>
      </p:sp>
      <p:pic>
        <p:nvPicPr>
          <p:cNvPr id="1969" name="Google Shape;19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00" y="3465725"/>
            <a:ext cx="1533550" cy="15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34"/>
          <p:cNvSpPr txBox="1"/>
          <p:nvPr>
            <p:ph type="title"/>
          </p:nvPr>
        </p:nvSpPr>
        <p:spPr>
          <a:xfrm>
            <a:off x="2434900" y="461875"/>
            <a:ext cx="59892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Fármaco elegido = Toremifeno</a:t>
            </a:r>
            <a:endParaRPr/>
          </a:p>
        </p:txBody>
      </p:sp>
      <p:pic>
        <p:nvPicPr>
          <p:cNvPr id="1975" name="Google Shape;1975;p34"/>
          <p:cNvPicPr preferRelativeResize="0"/>
          <p:nvPr/>
        </p:nvPicPr>
        <p:blipFill rotWithShape="1">
          <a:blip r:embed="rId3">
            <a:alphaModFix/>
          </a:blip>
          <a:srcRect b="0" l="0" r="0" t="10944"/>
          <a:stretch/>
        </p:blipFill>
        <p:spPr>
          <a:xfrm>
            <a:off x="1942750" y="2080450"/>
            <a:ext cx="4684701" cy="204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76" name="Google Shape;1976;p34"/>
          <p:cNvSpPr txBox="1"/>
          <p:nvPr>
            <p:ph idx="1" type="body"/>
          </p:nvPr>
        </p:nvSpPr>
        <p:spPr>
          <a:xfrm>
            <a:off x="720000" y="1242425"/>
            <a:ext cx="77040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La elección se basa en el estudio de William R. Martin and Feixiong Cheng: Repurposing of FDA-Approved Toremifene to Treat COVID-19 by Blocking the Spike Glycoprotein and NSP14 of SARS-CoV-2 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34"/>
          <p:cNvSpPr txBox="1"/>
          <p:nvPr>
            <p:ph idx="1" type="body"/>
          </p:nvPr>
        </p:nvSpPr>
        <p:spPr>
          <a:xfrm>
            <a:off x="2061650" y="4236000"/>
            <a:ext cx="44469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Imagen 5: Interacción entre toremifeno y residuos de las proteína. </a:t>
            </a:r>
            <a:br>
              <a:rPr lang="en"/>
            </a:br>
            <a:r>
              <a:rPr lang="en" sz="800"/>
              <a:t>Recuperado de:  </a:t>
            </a:r>
            <a:r>
              <a:rPr lang="en" sz="800"/>
              <a:t>Repurposing of FDA-Approved Toremifene to Treat COVID-19 by Blocking the Spike Glycoprotein and NSP14 of SARS-CoV-2 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35"/>
          <p:cNvSpPr txBox="1"/>
          <p:nvPr>
            <p:ph type="title"/>
          </p:nvPr>
        </p:nvSpPr>
        <p:spPr>
          <a:xfrm>
            <a:off x="720000" y="910600"/>
            <a:ext cx="4106400" cy="7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 DE </a:t>
            </a:r>
            <a:r>
              <a:rPr lang="en"/>
              <a:t>INVESTIGACIÓN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35"/>
          <p:cNvSpPr txBox="1"/>
          <p:nvPr>
            <p:ph idx="1" type="subTitle"/>
          </p:nvPr>
        </p:nvSpPr>
        <p:spPr>
          <a:xfrm>
            <a:off x="582200" y="1649500"/>
            <a:ext cx="4771800" cy="14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es el mapa de interacciones de proteínas entre el fármacos de interés (toremifeno) en el huésped </a:t>
            </a:r>
            <a:r>
              <a:rPr i="1" lang="en"/>
              <a:t>Homo sapiens</a:t>
            </a:r>
            <a:r>
              <a:rPr lang="en"/>
              <a:t> y el virus del SARS-Cov-2</a:t>
            </a:r>
            <a:r>
              <a:rPr i="1" lang="en"/>
              <a:t>?</a:t>
            </a:r>
            <a:endParaRPr i="1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4" name="Google Shape;1984;p35"/>
          <p:cNvGrpSpPr/>
          <p:nvPr/>
        </p:nvGrpSpPr>
        <p:grpSpPr>
          <a:xfrm>
            <a:off x="5258070" y="540001"/>
            <a:ext cx="3885922" cy="2945603"/>
            <a:chOff x="5011723" y="1494466"/>
            <a:chExt cx="4267431" cy="2947666"/>
          </a:xfrm>
        </p:grpSpPr>
        <p:grpSp>
          <p:nvGrpSpPr>
            <p:cNvPr id="1985" name="Google Shape;1985;p35"/>
            <p:cNvGrpSpPr/>
            <p:nvPr/>
          </p:nvGrpSpPr>
          <p:grpSpPr>
            <a:xfrm>
              <a:off x="5011723" y="1494466"/>
              <a:ext cx="2857496" cy="2154750"/>
              <a:chOff x="3499629" y="1503696"/>
              <a:chExt cx="1163286" cy="877163"/>
            </a:xfrm>
          </p:grpSpPr>
          <p:sp>
            <p:nvSpPr>
              <p:cNvPr id="1986" name="Google Shape;1986;p35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35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35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35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35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35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35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35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35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35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35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35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35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99" name="Google Shape;1999;p35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00" name="Google Shape;2000;p35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35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35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35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04" name="Google Shape;2004;p35"/>
            <p:cNvCxnSpPr/>
            <p:nvPr/>
          </p:nvCxnSpPr>
          <p:spPr>
            <a:xfrm>
              <a:off x="7613647" y="2533359"/>
              <a:ext cx="1576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5" name="Google Shape;2005;p35"/>
            <p:cNvCxnSpPr/>
            <p:nvPr/>
          </p:nvCxnSpPr>
          <p:spPr>
            <a:xfrm>
              <a:off x="6419878" y="3649232"/>
              <a:ext cx="0" cy="7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6" name="Google Shape;2006;p35"/>
            <p:cNvCxnSpPr/>
            <p:nvPr/>
          </p:nvCxnSpPr>
          <p:spPr>
            <a:xfrm>
              <a:off x="6417753" y="4439338"/>
              <a:ext cx="2861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07" name="Google Shape;2007;p35"/>
            <p:cNvGrpSpPr/>
            <p:nvPr/>
          </p:nvGrpSpPr>
          <p:grpSpPr>
            <a:xfrm>
              <a:off x="6090716" y="2028530"/>
              <a:ext cx="978651" cy="1086812"/>
              <a:chOff x="6151275" y="2095925"/>
              <a:chExt cx="857113" cy="951841"/>
            </a:xfrm>
          </p:grpSpPr>
          <p:sp>
            <p:nvSpPr>
              <p:cNvPr id="2008" name="Google Shape;2008;p35"/>
              <p:cNvSpPr/>
              <p:nvPr/>
            </p:nvSpPr>
            <p:spPr>
              <a:xfrm>
                <a:off x="6271561" y="2201333"/>
                <a:ext cx="526314" cy="386352"/>
              </a:xfrm>
              <a:custGeom>
                <a:rect b="b" l="l" r="r" t="t"/>
                <a:pathLst>
                  <a:path extrusionOk="0" h="6440" w="8773">
                    <a:moveTo>
                      <a:pt x="4899" y="1"/>
                    </a:moveTo>
                    <a:cubicBezTo>
                      <a:pt x="4456" y="1"/>
                      <a:pt x="4015" y="76"/>
                      <a:pt x="3610" y="223"/>
                    </a:cubicBezTo>
                    <a:cubicBezTo>
                      <a:pt x="3535" y="249"/>
                      <a:pt x="3485" y="274"/>
                      <a:pt x="3434" y="299"/>
                    </a:cubicBezTo>
                    <a:cubicBezTo>
                      <a:pt x="3359" y="299"/>
                      <a:pt x="3284" y="274"/>
                      <a:pt x="3209" y="274"/>
                    </a:cubicBezTo>
                    <a:cubicBezTo>
                      <a:pt x="3155" y="267"/>
                      <a:pt x="3103" y="264"/>
                      <a:pt x="3052" y="264"/>
                    </a:cubicBezTo>
                    <a:cubicBezTo>
                      <a:pt x="2913" y="264"/>
                      <a:pt x="2779" y="287"/>
                      <a:pt x="2632" y="324"/>
                    </a:cubicBezTo>
                    <a:cubicBezTo>
                      <a:pt x="2181" y="424"/>
                      <a:pt x="1730" y="574"/>
                      <a:pt x="1354" y="875"/>
                    </a:cubicBezTo>
                    <a:cubicBezTo>
                      <a:pt x="978" y="1176"/>
                      <a:pt x="728" y="1652"/>
                      <a:pt x="778" y="2128"/>
                    </a:cubicBezTo>
                    <a:cubicBezTo>
                      <a:pt x="803" y="2178"/>
                      <a:pt x="803" y="2254"/>
                      <a:pt x="753" y="2329"/>
                    </a:cubicBezTo>
                    <a:cubicBezTo>
                      <a:pt x="728" y="2354"/>
                      <a:pt x="703" y="2354"/>
                      <a:pt x="677" y="2379"/>
                    </a:cubicBezTo>
                    <a:cubicBezTo>
                      <a:pt x="352" y="2554"/>
                      <a:pt x="176" y="2905"/>
                      <a:pt x="101" y="3281"/>
                    </a:cubicBezTo>
                    <a:cubicBezTo>
                      <a:pt x="1" y="3858"/>
                      <a:pt x="76" y="4459"/>
                      <a:pt x="352" y="4960"/>
                    </a:cubicBezTo>
                    <a:cubicBezTo>
                      <a:pt x="452" y="5136"/>
                      <a:pt x="552" y="5286"/>
                      <a:pt x="728" y="5411"/>
                    </a:cubicBezTo>
                    <a:cubicBezTo>
                      <a:pt x="828" y="5478"/>
                      <a:pt x="950" y="5523"/>
                      <a:pt x="1073" y="5523"/>
                    </a:cubicBezTo>
                    <a:cubicBezTo>
                      <a:pt x="1134" y="5523"/>
                      <a:pt x="1195" y="5512"/>
                      <a:pt x="1254" y="5487"/>
                    </a:cubicBezTo>
                    <a:cubicBezTo>
                      <a:pt x="1354" y="5712"/>
                      <a:pt x="1404" y="5938"/>
                      <a:pt x="1555" y="6113"/>
                    </a:cubicBezTo>
                    <a:cubicBezTo>
                      <a:pt x="1705" y="6314"/>
                      <a:pt x="1981" y="6414"/>
                      <a:pt x="2231" y="6439"/>
                    </a:cubicBezTo>
                    <a:cubicBezTo>
                      <a:pt x="2236" y="6440"/>
                      <a:pt x="2242" y="6440"/>
                      <a:pt x="2247" y="6440"/>
                    </a:cubicBezTo>
                    <a:cubicBezTo>
                      <a:pt x="2509" y="6440"/>
                      <a:pt x="3161" y="5863"/>
                      <a:pt x="3284" y="5863"/>
                    </a:cubicBezTo>
                    <a:cubicBezTo>
                      <a:pt x="3339" y="5863"/>
                      <a:pt x="3639" y="5997"/>
                      <a:pt x="3938" y="5997"/>
                    </a:cubicBezTo>
                    <a:cubicBezTo>
                      <a:pt x="4187" y="5997"/>
                      <a:pt x="4435" y="5904"/>
                      <a:pt x="4537" y="5562"/>
                    </a:cubicBezTo>
                    <a:cubicBezTo>
                      <a:pt x="4584" y="5420"/>
                      <a:pt x="4587" y="5234"/>
                      <a:pt x="4734" y="5234"/>
                    </a:cubicBezTo>
                    <a:cubicBezTo>
                      <a:pt x="4743" y="5234"/>
                      <a:pt x="4753" y="5235"/>
                      <a:pt x="4763" y="5236"/>
                    </a:cubicBezTo>
                    <a:cubicBezTo>
                      <a:pt x="4838" y="5236"/>
                      <a:pt x="4888" y="5286"/>
                      <a:pt x="4963" y="5311"/>
                    </a:cubicBezTo>
                    <a:cubicBezTo>
                      <a:pt x="5085" y="5372"/>
                      <a:pt x="5215" y="5405"/>
                      <a:pt x="5344" y="5405"/>
                    </a:cubicBezTo>
                    <a:cubicBezTo>
                      <a:pt x="5428" y="5405"/>
                      <a:pt x="5511" y="5391"/>
                      <a:pt x="5590" y="5361"/>
                    </a:cubicBezTo>
                    <a:cubicBezTo>
                      <a:pt x="5715" y="5336"/>
                      <a:pt x="5840" y="5261"/>
                      <a:pt x="5891" y="5136"/>
                    </a:cubicBezTo>
                    <a:cubicBezTo>
                      <a:pt x="5966" y="5036"/>
                      <a:pt x="5966" y="4885"/>
                      <a:pt x="5865" y="4785"/>
                    </a:cubicBezTo>
                    <a:lnTo>
                      <a:pt x="5865" y="4785"/>
                    </a:lnTo>
                    <a:cubicBezTo>
                      <a:pt x="5923" y="4816"/>
                      <a:pt x="5983" y="4830"/>
                      <a:pt x="6044" y="4830"/>
                    </a:cubicBezTo>
                    <a:cubicBezTo>
                      <a:pt x="6274" y="4830"/>
                      <a:pt x="6502" y="4627"/>
                      <a:pt x="6542" y="4409"/>
                    </a:cubicBezTo>
                    <a:cubicBezTo>
                      <a:pt x="6592" y="4259"/>
                      <a:pt x="6567" y="4083"/>
                      <a:pt x="6517" y="3933"/>
                    </a:cubicBezTo>
                    <a:cubicBezTo>
                      <a:pt x="6467" y="3807"/>
                      <a:pt x="6367" y="3707"/>
                      <a:pt x="6492" y="3607"/>
                    </a:cubicBezTo>
                    <a:cubicBezTo>
                      <a:pt x="6617" y="3557"/>
                      <a:pt x="6843" y="3557"/>
                      <a:pt x="6993" y="3532"/>
                    </a:cubicBezTo>
                    <a:cubicBezTo>
                      <a:pt x="7144" y="3507"/>
                      <a:pt x="7319" y="3457"/>
                      <a:pt x="7495" y="3432"/>
                    </a:cubicBezTo>
                    <a:cubicBezTo>
                      <a:pt x="7921" y="3331"/>
                      <a:pt x="8372" y="3156"/>
                      <a:pt x="8597" y="2780"/>
                    </a:cubicBezTo>
                    <a:cubicBezTo>
                      <a:pt x="8773" y="2479"/>
                      <a:pt x="8773" y="2103"/>
                      <a:pt x="8723" y="1752"/>
                    </a:cubicBezTo>
                    <a:cubicBezTo>
                      <a:pt x="8673" y="1527"/>
                      <a:pt x="8622" y="1301"/>
                      <a:pt x="8497" y="1151"/>
                    </a:cubicBezTo>
                    <a:cubicBezTo>
                      <a:pt x="8381" y="1016"/>
                      <a:pt x="8221" y="925"/>
                      <a:pt x="8061" y="925"/>
                    </a:cubicBezTo>
                    <a:cubicBezTo>
                      <a:pt x="8014" y="925"/>
                      <a:pt x="7967" y="933"/>
                      <a:pt x="7921" y="950"/>
                    </a:cubicBezTo>
                    <a:cubicBezTo>
                      <a:pt x="7667" y="558"/>
                      <a:pt x="7221" y="293"/>
                      <a:pt x="6741" y="293"/>
                    </a:cubicBezTo>
                    <a:cubicBezTo>
                      <a:pt x="6700" y="293"/>
                      <a:pt x="6659" y="295"/>
                      <a:pt x="6617" y="299"/>
                    </a:cubicBezTo>
                    <a:lnTo>
                      <a:pt x="6442" y="299"/>
                    </a:lnTo>
                    <a:cubicBezTo>
                      <a:pt x="6367" y="299"/>
                      <a:pt x="6317" y="274"/>
                      <a:pt x="6241" y="249"/>
                    </a:cubicBezTo>
                    <a:cubicBezTo>
                      <a:pt x="5820" y="82"/>
                      <a:pt x="5359" y="1"/>
                      <a:pt x="48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35"/>
              <p:cNvSpPr/>
              <p:nvPr/>
            </p:nvSpPr>
            <p:spPr>
              <a:xfrm>
                <a:off x="6271561" y="2196653"/>
                <a:ext cx="526314" cy="392531"/>
              </a:xfrm>
              <a:custGeom>
                <a:rect b="b" l="l" r="r" t="t"/>
                <a:pathLst>
                  <a:path extrusionOk="0" fill="none" h="6543" w="8773">
                    <a:moveTo>
                      <a:pt x="7495" y="3510"/>
                    </a:moveTo>
                    <a:cubicBezTo>
                      <a:pt x="7921" y="3409"/>
                      <a:pt x="8372" y="3234"/>
                      <a:pt x="8597" y="2858"/>
                    </a:cubicBezTo>
                    <a:cubicBezTo>
                      <a:pt x="8773" y="2557"/>
                      <a:pt x="8773" y="2181"/>
                      <a:pt x="8723" y="1830"/>
                    </a:cubicBezTo>
                    <a:cubicBezTo>
                      <a:pt x="8673" y="1605"/>
                      <a:pt x="8622" y="1379"/>
                      <a:pt x="8497" y="1229"/>
                    </a:cubicBezTo>
                    <a:cubicBezTo>
                      <a:pt x="8347" y="1053"/>
                      <a:pt x="8121" y="953"/>
                      <a:pt x="7921" y="1028"/>
                    </a:cubicBezTo>
                    <a:cubicBezTo>
                      <a:pt x="7645" y="602"/>
                      <a:pt x="7144" y="327"/>
                      <a:pt x="6617" y="377"/>
                    </a:cubicBezTo>
                    <a:cubicBezTo>
                      <a:pt x="6567" y="377"/>
                      <a:pt x="6492" y="377"/>
                      <a:pt x="6442" y="377"/>
                    </a:cubicBezTo>
                    <a:cubicBezTo>
                      <a:pt x="6367" y="377"/>
                      <a:pt x="6317" y="352"/>
                      <a:pt x="6241" y="327"/>
                    </a:cubicBezTo>
                    <a:cubicBezTo>
                      <a:pt x="5414" y="1"/>
                      <a:pt x="4437" y="1"/>
                      <a:pt x="3610" y="301"/>
                    </a:cubicBezTo>
                    <a:cubicBezTo>
                      <a:pt x="3535" y="327"/>
                      <a:pt x="3485" y="352"/>
                      <a:pt x="3434" y="377"/>
                    </a:cubicBezTo>
                    <a:cubicBezTo>
                      <a:pt x="3359" y="377"/>
                      <a:pt x="3284" y="352"/>
                      <a:pt x="3209" y="352"/>
                    </a:cubicBezTo>
                    <a:cubicBezTo>
                      <a:pt x="3008" y="327"/>
                      <a:pt x="2833" y="352"/>
                      <a:pt x="2632" y="402"/>
                    </a:cubicBezTo>
                    <a:cubicBezTo>
                      <a:pt x="2181" y="502"/>
                      <a:pt x="1730" y="652"/>
                      <a:pt x="1354" y="953"/>
                    </a:cubicBezTo>
                    <a:cubicBezTo>
                      <a:pt x="978" y="1254"/>
                      <a:pt x="728" y="1730"/>
                      <a:pt x="778" y="2206"/>
                    </a:cubicBezTo>
                    <a:cubicBezTo>
                      <a:pt x="803" y="2256"/>
                      <a:pt x="803" y="2332"/>
                      <a:pt x="753" y="2407"/>
                    </a:cubicBezTo>
                    <a:cubicBezTo>
                      <a:pt x="728" y="2432"/>
                      <a:pt x="703" y="2432"/>
                      <a:pt x="677" y="2457"/>
                    </a:cubicBezTo>
                    <a:cubicBezTo>
                      <a:pt x="352" y="2632"/>
                      <a:pt x="176" y="2983"/>
                      <a:pt x="101" y="3359"/>
                    </a:cubicBezTo>
                    <a:cubicBezTo>
                      <a:pt x="1" y="3936"/>
                      <a:pt x="76" y="4537"/>
                      <a:pt x="352" y="5038"/>
                    </a:cubicBezTo>
                    <a:cubicBezTo>
                      <a:pt x="452" y="5214"/>
                      <a:pt x="552" y="5364"/>
                      <a:pt x="728" y="5489"/>
                    </a:cubicBezTo>
                    <a:cubicBezTo>
                      <a:pt x="878" y="5590"/>
                      <a:pt x="1078" y="5640"/>
                      <a:pt x="1254" y="5565"/>
                    </a:cubicBezTo>
                    <a:cubicBezTo>
                      <a:pt x="1354" y="5790"/>
                      <a:pt x="1404" y="6016"/>
                      <a:pt x="1555" y="6191"/>
                    </a:cubicBezTo>
                    <a:cubicBezTo>
                      <a:pt x="1705" y="6392"/>
                      <a:pt x="1981" y="6492"/>
                      <a:pt x="2231" y="6517"/>
                    </a:cubicBezTo>
                    <a:cubicBezTo>
                      <a:pt x="2482" y="6542"/>
                      <a:pt x="3159" y="5941"/>
                      <a:pt x="3284" y="5941"/>
                    </a:cubicBezTo>
                    <a:cubicBezTo>
                      <a:pt x="3384" y="5941"/>
                      <a:pt x="4312" y="6392"/>
                      <a:pt x="4537" y="5640"/>
                    </a:cubicBezTo>
                    <a:cubicBezTo>
                      <a:pt x="4587" y="5489"/>
                      <a:pt x="4587" y="5289"/>
                      <a:pt x="4763" y="5314"/>
                    </a:cubicBezTo>
                    <a:cubicBezTo>
                      <a:pt x="4838" y="5314"/>
                      <a:pt x="4888" y="5364"/>
                      <a:pt x="4963" y="5389"/>
                    </a:cubicBezTo>
                    <a:cubicBezTo>
                      <a:pt x="5164" y="5489"/>
                      <a:pt x="5389" y="5515"/>
                      <a:pt x="5590" y="5439"/>
                    </a:cubicBezTo>
                    <a:cubicBezTo>
                      <a:pt x="5715" y="5414"/>
                      <a:pt x="5840" y="5339"/>
                      <a:pt x="5891" y="5214"/>
                    </a:cubicBezTo>
                    <a:cubicBezTo>
                      <a:pt x="5966" y="5114"/>
                      <a:pt x="5966" y="4963"/>
                      <a:pt x="5865" y="4863"/>
                    </a:cubicBezTo>
                    <a:cubicBezTo>
                      <a:pt x="6141" y="5013"/>
                      <a:pt x="6492" y="4763"/>
                      <a:pt x="6542" y="4487"/>
                    </a:cubicBezTo>
                    <a:cubicBezTo>
                      <a:pt x="6592" y="4337"/>
                      <a:pt x="6567" y="4161"/>
                      <a:pt x="6517" y="4011"/>
                    </a:cubicBezTo>
                    <a:cubicBezTo>
                      <a:pt x="6467" y="3885"/>
                      <a:pt x="6367" y="3785"/>
                      <a:pt x="6492" y="3685"/>
                    </a:cubicBezTo>
                    <a:cubicBezTo>
                      <a:pt x="6617" y="3635"/>
                      <a:pt x="6843" y="3635"/>
                      <a:pt x="6993" y="3610"/>
                    </a:cubicBezTo>
                    <a:cubicBezTo>
                      <a:pt x="7144" y="3585"/>
                      <a:pt x="7319" y="3535"/>
                      <a:pt x="7495" y="3510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35"/>
              <p:cNvSpPr/>
              <p:nvPr/>
            </p:nvSpPr>
            <p:spPr>
              <a:xfrm>
                <a:off x="6677534" y="2258326"/>
                <a:ext cx="70731" cy="51174"/>
              </a:xfrm>
              <a:custGeom>
                <a:rect b="b" l="l" r="r" t="t"/>
                <a:pathLst>
                  <a:path extrusionOk="0" fill="none" h="853" w="1179">
                    <a:moveTo>
                      <a:pt x="1154" y="0"/>
                    </a:moveTo>
                    <a:cubicBezTo>
                      <a:pt x="1154" y="0"/>
                      <a:pt x="1179" y="852"/>
                      <a:pt x="1" y="852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35"/>
              <p:cNvSpPr/>
              <p:nvPr/>
            </p:nvSpPr>
            <p:spPr>
              <a:xfrm>
                <a:off x="6588864" y="2205712"/>
                <a:ext cx="40615" cy="60172"/>
              </a:xfrm>
              <a:custGeom>
                <a:rect b="b" l="l" r="r" t="t"/>
                <a:pathLst>
                  <a:path extrusionOk="0" fill="none" h="1003" w="677">
                    <a:moveTo>
                      <a:pt x="326" y="0"/>
                    </a:moveTo>
                    <a:cubicBezTo>
                      <a:pt x="326" y="0"/>
                      <a:pt x="0" y="652"/>
                      <a:pt x="677" y="1003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35"/>
              <p:cNvSpPr/>
              <p:nvPr/>
            </p:nvSpPr>
            <p:spPr>
              <a:xfrm>
                <a:off x="6527192" y="2309440"/>
                <a:ext cx="133903" cy="108286"/>
              </a:xfrm>
              <a:custGeom>
                <a:rect b="b" l="l" r="r" t="t"/>
                <a:pathLst>
                  <a:path extrusionOk="0" fill="none" h="1805" w="2232">
                    <a:moveTo>
                      <a:pt x="2231" y="1805"/>
                    </a:moveTo>
                    <a:cubicBezTo>
                      <a:pt x="2231" y="1805"/>
                      <a:pt x="677" y="1579"/>
                      <a:pt x="0" y="0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35"/>
              <p:cNvSpPr/>
              <p:nvPr/>
            </p:nvSpPr>
            <p:spPr>
              <a:xfrm>
                <a:off x="6579805" y="2300441"/>
                <a:ext cx="42175" cy="79730"/>
              </a:xfrm>
              <a:custGeom>
                <a:rect b="b" l="l" r="r" t="t"/>
                <a:pathLst>
                  <a:path extrusionOk="0" fill="none" h="1329" w="703">
                    <a:moveTo>
                      <a:pt x="402" y="0"/>
                    </a:moveTo>
                    <a:cubicBezTo>
                      <a:pt x="402" y="0"/>
                      <a:pt x="702" y="1153"/>
                      <a:pt x="1" y="1328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35"/>
              <p:cNvSpPr/>
              <p:nvPr/>
            </p:nvSpPr>
            <p:spPr>
              <a:xfrm>
                <a:off x="6405406" y="2219211"/>
                <a:ext cx="72231" cy="108346"/>
              </a:xfrm>
              <a:custGeom>
                <a:rect b="b" l="l" r="r" t="t"/>
                <a:pathLst>
                  <a:path extrusionOk="0" fill="none" h="1806" w="1204">
                    <a:moveTo>
                      <a:pt x="1203" y="1"/>
                    </a:moveTo>
                    <a:cubicBezTo>
                      <a:pt x="1203" y="1"/>
                      <a:pt x="0" y="928"/>
                      <a:pt x="627" y="1805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35"/>
              <p:cNvSpPr/>
              <p:nvPr/>
            </p:nvSpPr>
            <p:spPr>
              <a:xfrm>
                <a:off x="6324175" y="2324499"/>
                <a:ext cx="48174" cy="39115"/>
              </a:xfrm>
              <a:custGeom>
                <a:rect b="b" l="l" r="r" t="t"/>
                <a:pathLst>
                  <a:path extrusionOk="0" fill="none" h="652" w="803">
                    <a:moveTo>
                      <a:pt x="1" y="251"/>
                    </a:moveTo>
                    <a:cubicBezTo>
                      <a:pt x="1" y="251"/>
                      <a:pt x="703" y="0"/>
                      <a:pt x="803" y="652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35"/>
              <p:cNvSpPr/>
              <p:nvPr/>
            </p:nvSpPr>
            <p:spPr>
              <a:xfrm>
                <a:off x="6346732" y="2380112"/>
                <a:ext cx="139903" cy="150401"/>
              </a:xfrm>
              <a:custGeom>
                <a:rect b="b" l="l" r="r" t="t"/>
                <a:pathLst>
                  <a:path extrusionOk="0" fill="none" h="2507" w="2332">
                    <a:moveTo>
                      <a:pt x="1" y="2507"/>
                    </a:moveTo>
                    <a:cubicBezTo>
                      <a:pt x="126" y="2482"/>
                      <a:pt x="2332" y="1730"/>
                      <a:pt x="2031" y="0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35"/>
              <p:cNvSpPr/>
              <p:nvPr/>
            </p:nvSpPr>
            <p:spPr>
              <a:xfrm>
                <a:off x="6369290" y="2410169"/>
                <a:ext cx="48174" cy="82790"/>
              </a:xfrm>
              <a:custGeom>
                <a:rect b="b" l="l" r="r" t="t"/>
                <a:pathLst>
                  <a:path extrusionOk="0" fill="none" h="1380" w="803">
                    <a:moveTo>
                      <a:pt x="427" y="1"/>
                    </a:moveTo>
                    <a:cubicBezTo>
                      <a:pt x="427" y="1"/>
                      <a:pt x="1" y="853"/>
                      <a:pt x="803" y="1379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35"/>
              <p:cNvSpPr/>
              <p:nvPr/>
            </p:nvSpPr>
            <p:spPr>
              <a:xfrm>
                <a:off x="6279120" y="2429726"/>
                <a:ext cx="49674" cy="28616"/>
              </a:xfrm>
              <a:custGeom>
                <a:rect b="b" l="l" r="r" t="t"/>
                <a:pathLst>
                  <a:path extrusionOk="0" fill="none" h="477" w="828">
                    <a:moveTo>
                      <a:pt x="827" y="0"/>
                    </a:moveTo>
                    <a:cubicBezTo>
                      <a:pt x="827" y="0"/>
                      <a:pt x="727" y="477"/>
                      <a:pt x="0" y="477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35"/>
              <p:cNvSpPr/>
              <p:nvPr/>
            </p:nvSpPr>
            <p:spPr>
              <a:xfrm>
                <a:off x="6518193" y="2435726"/>
                <a:ext cx="34616" cy="76730"/>
              </a:xfrm>
              <a:custGeom>
                <a:rect b="b" l="l" r="r" t="t"/>
                <a:pathLst>
                  <a:path extrusionOk="0" fill="none" h="1279" w="577">
                    <a:moveTo>
                      <a:pt x="577" y="1279"/>
                    </a:moveTo>
                    <a:cubicBezTo>
                      <a:pt x="577" y="1279"/>
                      <a:pt x="0" y="903"/>
                      <a:pt x="75" y="1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35"/>
              <p:cNvSpPr/>
              <p:nvPr/>
            </p:nvSpPr>
            <p:spPr>
              <a:xfrm>
                <a:off x="6677534" y="2363554"/>
                <a:ext cx="70731" cy="39175"/>
              </a:xfrm>
              <a:custGeom>
                <a:rect b="b" l="l" r="r" t="t"/>
                <a:pathLst>
                  <a:path extrusionOk="0" fill="none" h="653" w="1179">
                    <a:moveTo>
                      <a:pt x="1179" y="577"/>
                    </a:moveTo>
                    <a:cubicBezTo>
                      <a:pt x="1179" y="577"/>
                      <a:pt x="126" y="652"/>
                      <a:pt x="1" y="1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35"/>
              <p:cNvSpPr/>
              <p:nvPr/>
            </p:nvSpPr>
            <p:spPr>
              <a:xfrm>
                <a:off x="6455020" y="2210212"/>
                <a:ext cx="85789" cy="48174"/>
              </a:xfrm>
              <a:custGeom>
                <a:rect b="b" l="l" r="r" t="t"/>
                <a:pathLst>
                  <a:path extrusionOk="0" fill="none" h="803" w="1430">
                    <a:moveTo>
                      <a:pt x="0" y="502"/>
                    </a:moveTo>
                    <a:cubicBezTo>
                      <a:pt x="126" y="527"/>
                      <a:pt x="1053" y="0"/>
                      <a:pt x="1429" y="802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35"/>
              <p:cNvSpPr/>
              <p:nvPr/>
            </p:nvSpPr>
            <p:spPr>
              <a:xfrm>
                <a:off x="6151275" y="2095925"/>
                <a:ext cx="857113" cy="951841"/>
              </a:xfrm>
              <a:custGeom>
                <a:rect b="b" l="l" r="r" t="t"/>
                <a:pathLst>
                  <a:path extrusionOk="0" fill="none" h="15866" w="14287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35"/>
              <p:cNvSpPr/>
              <p:nvPr/>
            </p:nvSpPr>
            <p:spPr>
              <a:xfrm>
                <a:off x="6606862" y="2709414"/>
                <a:ext cx="126404" cy="197015"/>
              </a:xfrm>
              <a:custGeom>
                <a:rect b="b" l="l" r="r" t="t"/>
                <a:pathLst>
                  <a:path extrusionOk="0" fill="none" h="3284" w="2107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cap="rnd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24" name="Google Shape;2024;p35"/>
          <p:cNvSpPr txBox="1"/>
          <p:nvPr/>
        </p:nvSpPr>
        <p:spPr>
          <a:xfrm>
            <a:off x="-1116525" y="25717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HIPOTESIS</a:t>
            </a:r>
            <a:endParaRPr sz="36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25" name="Google Shape;2025;p35"/>
          <p:cNvSpPr txBox="1"/>
          <p:nvPr/>
        </p:nvSpPr>
        <p:spPr>
          <a:xfrm>
            <a:off x="2955550" y="3762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35"/>
          <p:cNvSpPr txBox="1"/>
          <p:nvPr/>
        </p:nvSpPr>
        <p:spPr>
          <a:xfrm>
            <a:off x="582200" y="3018700"/>
            <a:ext cx="81831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H1= El interactoma se presentará como una interacción entre la proteínas de SARS-CoV-2, proteína Spike, NSP-14 y proteína receptora ACE2 (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Homo sapiens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Ho= El interactoma no tendrá relación alguna con ninguna proteínas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Ho= NO hay interacción entre el fármaco y la proteína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36"/>
          <p:cNvSpPr txBox="1"/>
          <p:nvPr/>
        </p:nvSpPr>
        <p:spPr>
          <a:xfrm>
            <a:off x="132225" y="67975"/>
            <a:ext cx="342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OBJETIVOS</a:t>
            </a:r>
            <a:endParaRPr sz="1600"/>
          </a:p>
        </p:txBody>
      </p:sp>
      <p:sp>
        <p:nvSpPr>
          <p:cNvPr id="2032" name="Google Shape;2032;p36"/>
          <p:cNvSpPr txBox="1"/>
          <p:nvPr/>
        </p:nvSpPr>
        <p:spPr>
          <a:xfrm>
            <a:off x="2836825" y="601800"/>
            <a:ext cx="6100500" cy="4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Objetivos específicos</a:t>
            </a:r>
            <a:endParaRPr b="1" sz="19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Obtener un mapa de interacciones entre las proteínas y el virus y el interactoma humano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Filtrar las interacciones del virus y el huésped que están relacionadas con el target  del fármaco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Identificar en qué punto de la red interactúa la combinación de 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fármacos seleccionados y determinar los procesos en los que se relacionan.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Comprender cómo interacciona el fármaco con su proteína diana.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Evidenciar la aplicabilidad del uso de las herramientas bioinformáticas, en conjunto con la metodología del reposicion  virtual, para identificar y así proponer nuevos tratamientos potenciales para el COVID-19.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3" name="Google Shape;2033;p36"/>
          <p:cNvSpPr txBox="1"/>
          <p:nvPr/>
        </p:nvSpPr>
        <p:spPr>
          <a:xfrm>
            <a:off x="-163175" y="1573775"/>
            <a:ext cx="30000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Objetivo general</a:t>
            </a:r>
            <a:endParaRPr b="1" sz="19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Generar un mapa del interactoma del fármaco elegido con las proteínas del huésped y del virus.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34" name="Google Shape;2034;p36"/>
          <p:cNvGrpSpPr/>
          <p:nvPr/>
        </p:nvGrpSpPr>
        <p:grpSpPr>
          <a:xfrm>
            <a:off x="418603" y="3190771"/>
            <a:ext cx="3000004" cy="2270292"/>
            <a:chOff x="5011723" y="1494466"/>
            <a:chExt cx="4267431" cy="2947666"/>
          </a:xfrm>
        </p:grpSpPr>
        <p:grpSp>
          <p:nvGrpSpPr>
            <p:cNvPr id="2035" name="Google Shape;2035;p36"/>
            <p:cNvGrpSpPr/>
            <p:nvPr/>
          </p:nvGrpSpPr>
          <p:grpSpPr>
            <a:xfrm>
              <a:off x="5011723" y="1494466"/>
              <a:ext cx="2857496" cy="2154750"/>
              <a:chOff x="3499629" y="1503696"/>
              <a:chExt cx="1163286" cy="877163"/>
            </a:xfrm>
          </p:grpSpPr>
          <p:sp>
            <p:nvSpPr>
              <p:cNvPr id="2036" name="Google Shape;2036;p36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36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36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36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36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36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36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36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36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36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36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6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6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49" name="Google Shape;2049;p36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50" name="Google Shape;2050;p36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36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36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36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54" name="Google Shape;2054;p36"/>
            <p:cNvCxnSpPr/>
            <p:nvPr/>
          </p:nvCxnSpPr>
          <p:spPr>
            <a:xfrm>
              <a:off x="7613647" y="2533359"/>
              <a:ext cx="1576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5" name="Google Shape;2055;p36"/>
            <p:cNvCxnSpPr/>
            <p:nvPr/>
          </p:nvCxnSpPr>
          <p:spPr>
            <a:xfrm>
              <a:off x="6419878" y="3649232"/>
              <a:ext cx="0" cy="7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6" name="Google Shape;2056;p36"/>
            <p:cNvCxnSpPr/>
            <p:nvPr/>
          </p:nvCxnSpPr>
          <p:spPr>
            <a:xfrm>
              <a:off x="6417753" y="4439338"/>
              <a:ext cx="2861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57" name="Google Shape;2057;p36"/>
            <p:cNvGrpSpPr/>
            <p:nvPr/>
          </p:nvGrpSpPr>
          <p:grpSpPr>
            <a:xfrm>
              <a:off x="6090716" y="2028530"/>
              <a:ext cx="978651" cy="1086812"/>
              <a:chOff x="6151275" y="2095925"/>
              <a:chExt cx="857113" cy="951841"/>
            </a:xfrm>
          </p:grpSpPr>
          <p:sp>
            <p:nvSpPr>
              <p:cNvPr id="2058" name="Google Shape;2058;p36"/>
              <p:cNvSpPr/>
              <p:nvPr/>
            </p:nvSpPr>
            <p:spPr>
              <a:xfrm>
                <a:off x="6271561" y="2201333"/>
                <a:ext cx="526314" cy="386352"/>
              </a:xfrm>
              <a:custGeom>
                <a:rect b="b" l="l" r="r" t="t"/>
                <a:pathLst>
                  <a:path extrusionOk="0" h="6440" w="8773">
                    <a:moveTo>
                      <a:pt x="4899" y="1"/>
                    </a:moveTo>
                    <a:cubicBezTo>
                      <a:pt x="4456" y="1"/>
                      <a:pt x="4015" y="76"/>
                      <a:pt x="3610" y="223"/>
                    </a:cubicBezTo>
                    <a:cubicBezTo>
                      <a:pt x="3535" y="249"/>
                      <a:pt x="3485" y="274"/>
                      <a:pt x="3434" y="299"/>
                    </a:cubicBezTo>
                    <a:cubicBezTo>
                      <a:pt x="3359" y="299"/>
                      <a:pt x="3284" y="274"/>
                      <a:pt x="3209" y="274"/>
                    </a:cubicBezTo>
                    <a:cubicBezTo>
                      <a:pt x="3155" y="267"/>
                      <a:pt x="3103" y="264"/>
                      <a:pt x="3052" y="264"/>
                    </a:cubicBezTo>
                    <a:cubicBezTo>
                      <a:pt x="2913" y="264"/>
                      <a:pt x="2779" y="287"/>
                      <a:pt x="2632" y="324"/>
                    </a:cubicBezTo>
                    <a:cubicBezTo>
                      <a:pt x="2181" y="424"/>
                      <a:pt x="1730" y="574"/>
                      <a:pt x="1354" y="875"/>
                    </a:cubicBezTo>
                    <a:cubicBezTo>
                      <a:pt x="978" y="1176"/>
                      <a:pt x="728" y="1652"/>
                      <a:pt x="778" y="2128"/>
                    </a:cubicBezTo>
                    <a:cubicBezTo>
                      <a:pt x="803" y="2178"/>
                      <a:pt x="803" y="2254"/>
                      <a:pt x="753" y="2329"/>
                    </a:cubicBezTo>
                    <a:cubicBezTo>
                      <a:pt x="728" y="2354"/>
                      <a:pt x="703" y="2354"/>
                      <a:pt x="677" y="2379"/>
                    </a:cubicBezTo>
                    <a:cubicBezTo>
                      <a:pt x="352" y="2554"/>
                      <a:pt x="176" y="2905"/>
                      <a:pt x="101" y="3281"/>
                    </a:cubicBezTo>
                    <a:cubicBezTo>
                      <a:pt x="1" y="3858"/>
                      <a:pt x="76" y="4459"/>
                      <a:pt x="352" y="4960"/>
                    </a:cubicBezTo>
                    <a:cubicBezTo>
                      <a:pt x="452" y="5136"/>
                      <a:pt x="552" y="5286"/>
                      <a:pt x="728" y="5411"/>
                    </a:cubicBezTo>
                    <a:cubicBezTo>
                      <a:pt x="828" y="5478"/>
                      <a:pt x="950" y="5523"/>
                      <a:pt x="1073" y="5523"/>
                    </a:cubicBezTo>
                    <a:cubicBezTo>
                      <a:pt x="1134" y="5523"/>
                      <a:pt x="1195" y="5512"/>
                      <a:pt x="1254" y="5487"/>
                    </a:cubicBezTo>
                    <a:cubicBezTo>
                      <a:pt x="1354" y="5712"/>
                      <a:pt x="1404" y="5938"/>
                      <a:pt x="1555" y="6113"/>
                    </a:cubicBezTo>
                    <a:cubicBezTo>
                      <a:pt x="1705" y="6314"/>
                      <a:pt x="1981" y="6414"/>
                      <a:pt x="2231" y="6439"/>
                    </a:cubicBezTo>
                    <a:cubicBezTo>
                      <a:pt x="2236" y="6440"/>
                      <a:pt x="2242" y="6440"/>
                      <a:pt x="2247" y="6440"/>
                    </a:cubicBezTo>
                    <a:cubicBezTo>
                      <a:pt x="2509" y="6440"/>
                      <a:pt x="3161" y="5863"/>
                      <a:pt x="3284" y="5863"/>
                    </a:cubicBezTo>
                    <a:cubicBezTo>
                      <a:pt x="3339" y="5863"/>
                      <a:pt x="3639" y="5997"/>
                      <a:pt x="3938" y="5997"/>
                    </a:cubicBezTo>
                    <a:cubicBezTo>
                      <a:pt x="4187" y="5997"/>
                      <a:pt x="4435" y="5904"/>
                      <a:pt x="4537" y="5562"/>
                    </a:cubicBezTo>
                    <a:cubicBezTo>
                      <a:pt x="4584" y="5420"/>
                      <a:pt x="4587" y="5234"/>
                      <a:pt x="4734" y="5234"/>
                    </a:cubicBezTo>
                    <a:cubicBezTo>
                      <a:pt x="4743" y="5234"/>
                      <a:pt x="4753" y="5235"/>
                      <a:pt x="4763" y="5236"/>
                    </a:cubicBezTo>
                    <a:cubicBezTo>
                      <a:pt x="4838" y="5236"/>
                      <a:pt x="4888" y="5286"/>
                      <a:pt x="4963" y="5311"/>
                    </a:cubicBezTo>
                    <a:cubicBezTo>
                      <a:pt x="5085" y="5372"/>
                      <a:pt x="5215" y="5405"/>
                      <a:pt x="5344" y="5405"/>
                    </a:cubicBezTo>
                    <a:cubicBezTo>
                      <a:pt x="5428" y="5405"/>
                      <a:pt x="5511" y="5391"/>
                      <a:pt x="5590" y="5361"/>
                    </a:cubicBezTo>
                    <a:cubicBezTo>
                      <a:pt x="5715" y="5336"/>
                      <a:pt x="5840" y="5261"/>
                      <a:pt x="5891" y="5136"/>
                    </a:cubicBezTo>
                    <a:cubicBezTo>
                      <a:pt x="5966" y="5036"/>
                      <a:pt x="5966" y="4885"/>
                      <a:pt x="5865" y="4785"/>
                    </a:cubicBezTo>
                    <a:lnTo>
                      <a:pt x="5865" y="4785"/>
                    </a:lnTo>
                    <a:cubicBezTo>
                      <a:pt x="5923" y="4816"/>
                      <a:pt x="5983" y="4830"/>
                      <a:pt x="6044" y="4830"/>
                    </a:cubicBezTo>
                    <a:cubicBezTo>
                      <a:pt x="6274" y="4830"/>
                      <a:pt x="6502" y="4627"/>
                      <a:pt x="6542" y="4409"/>
                    </a:cubicBezTo>
                    <a:cubicBezTo>
                      <a:pt x="6592" y="4259"/>
                      <a:pt x="6567" y="4083"/>
                      <a:pt x="6517" y="3933"/>
                    </a:cubicBezTo>
                    <a:cubicBezTo>
                      <a:pt x="6467" y="3807"/>
                      <a:pt x="6367" y="3707"/>
                      <a:pt x="6492" y="3607"/>
                    </a:cubicBezTo>
                    <a:cubicBezTo>
                      <a:pt x="6617" y="3557"/>
                      <a:pt x="6843" y="3557"/>
                      <a:pt x="6993" y="3532"/>
                    </a:cubicBezTo>
                    <a:cubicBezTo>
                      <a:pt x="7144" y="3507"/>
                      <a:pt x="7319" y="3457"/>
                      <a:pt x="7495" y="3432"/>
                    </a:cubicBezTo>
                    <a:cubicBezTo>
                      <a:pt x="7921" y="3331"/>
                      <a:pt x="8372" y="3156"/>
                      <a:pt x="8597" y="2780"/>
                    </a:cubicBezTo>
                    <a:cubicBezTo>
                      <a:pt x="8773" y="2479"/>
                      <a:pt x="8773" y="2103"/>
                      <a:pt x="8723" y="1752"/>
                    </a:cubicBezTo>
                    <a:cubicBezTo>
                      <a:pt x="8673" y="1527"/>
                      <a:pt x="8622" y="1301"/>
                      <a:pt x="8497" y="1151"/>
                    </a:cubicBezTo>
                    <a:cubicBezTo>
                      <a:pt x="8381" y="1016"/>
                      <a:pt x="8221" y="925"/>
                      <a:pt x="8061" y="925"/>
                    </a:cubicBezTo>
                    <a:cubicBezTo>
                      <a:pt x="8014" y="925"/>
                      <a:pt x="7967" y="933"/>
                      <a:pt x="7921" y="950"/>
                    </a:cubicBezTo>
                    <a:cubicBezTo>
                      <a:pt x="7667" y="558"/>
                      <a:pt x="7221" y="293"/>
                      <a:pt x="6741" y="293"/>
                    </a:cubicBezTo>
                    <a:cubicBezTo>
                      <a:pt x="6700" y="293"/>
                      <a:pt x="6659" y="295"/>
                      <a:pt x="6617" y="299"/>
                    </a:cubicBezTo>
                    <a:lnTo>
                      <a:pt x="6442" y="299"/>
                    </a:lnTo>
                    <a:cubicBezTo>
                      <a:pt x="6367" y="299"/>
                      <a:pt x="6317" y="274"/>
                      <a:pt x="6241" y="249"/>
                    </a:cubicBezTo>
                    <a:cubicBezTo>
                      <a:pt x="5820" y="82"/>
                      <a:pt x="5359" y="1"/>
                      <a:pt x="48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36"/>
              <p:cNvSpPr/>
              <p:nvPr/>
            </p:nvSpPr>
            <p:spPr>
              <a:xfrm>
                <a:off x="6271561" y="2196653"/>
                <a:ext cx="526314" cy="392531"/>
              </a:xfrm>
              <a:custGeom>
                <a:rect b="b" l="l" r="r" t="t"/>
                <a:pathLst>
                  <a:path extrusionOk="0" fill="none" h="6543" w="8773">
                    <a:moveTo>
                      <a:pt x="7495" y="3510"/>
                    </a:moveTo>
                    <a:cubicBezTo>
                      <a:pt x="7921" y="3409"/>
                      <a:pt x="8372" y="3234"/>
                      <a:pt x="8597" y="2858"/>
                    </a:cubicBezTo>
                    <a:cubicBezTo>
                      <a:pt x="8773" y="2557"/>
                      <a:pt x="8773" y="2181"/>
                      <a:pt x="8723" y="1830"/>
                    </a:cubicBezTo>
                    <a:cubicBezTo>
                      <a:pt x="8673" y="1605"/>
                      <a:pt x="8622" y="1379"/>
                      <a:pt x="8497" y="1229"/>
                    </a:cubicBezTo>
                    <a:cubicBezTo>
                      <a:pt x="8347" y="1053"/>
                      <a:pt x="8121" y="953"/>
                      <a:pt x="7921" y="1028"/>
                    </a:cubicBezTo>
                    <a:cubicBezTo>
                      <a:pt x="7645" y="602"/>
                      <a:pt x="7144" y="327"/>
                      <a:pt x="6617" y="377"/>
                    </a:cubicBezTo>
                    <a:cubicBezTo>
                      <a:pt x="6567" y="377"/>
                      <a:pt x="6492" y="377"/>
                      <a:pt x="6442" y="377"/>
                    </a:cubicBezTo>
                    <a:cubicBezTo>
                      <a:pt x="6367" y="377"/>
                      <a:pt x="6317" y="352"/>
                      <a:pt x="6241" y="327"/>
                    </a:cubicBezTo>
                    <a:cubicBezTo>
                      <a:pt x="5414" y="1"/>
                      <a:pt x="4437" y="1"/>
                      <a:pt x="3610" y="301"/>
                    </a:cubicBezTo>
                    <a:cubicBezTo>
                      <a:pt x="3535" y="327"/>
                      <a:pt x="3485" y="352"/>
                      <a:pt x="3434" y="377"/>
                    </a:cubicBezTo>
                    <a:cubicBezTo>
                      <a:pt x="3359" y="377"/>
                      <a:pt x="3284" y="352"/>
                      <a:pt x="3209" y="352"/>
                    </a:cubicBezTo>
                    <a:cubicBezTo>
                      <a:pt x="3008" y="327"/>
                      <a:pt x="2833" y="352"/>
                      <a:pt x="2632" y="402"/>
                    </a:cubicBezTo>
                    <a:cubicBezTo>
                      <a:pt x="2181" y="502"/>
                      <a:pt x="1730" y="652"/>
                      <a:pt x="1354" y="953"/>
                    </a:cubicBezTo>
                    <a:cubicBezTo>
                      <a:pt x="978" y="1254"/>
                      <a:pt x="728" y="1730"/>
                      <a:pt x="778" y="2206"/>
                    </a:cubicBezTo>
                    <a:cubicBezTo>
                      <a:pt x="803" y="2256"/>
                      <a:pt x="803" y="2332"/>
                      <a:pt x="753" y="2407"/>
                    </a:cubicBezTo>
                    <a:cubicBezTo>
                      <a:pt x="728" y="2432"/>
                      <a:pt x="703" y="2432"/>
                      <a:pt x="677" y="2457"/>
                    </a:cubicBezTo>
                    <a:cubicBezTo>
                      <a:pt x="352" y="2632"/>
                      <a:pt x="176" y="2983"/>
                      <a:pt x="101" y="3359"/>
                    </a:cubicBezTo>
                    <a:cubicBezTo>
                      <a:pt x="1" y="3936"/>
                      <a:pt x="76" y="4537"/>
                      <a:pt x="352" y="5038"/>
                    </a:cubicBezTo>
                    <a:cubicBezTo>
                      <a:pt x="452" y="5214"/>
                      <a:pt x="552" y="5364"/>
                      <a:pt x="728" y="5489"/>
                    </a:cubicBezTo>
                    <a:cubicBezTo>
                      <a:pt x="878" y="5590"/>
                      <a:pt x="1078" y="5640"/>
                      <a:pt x="1254" y="5565"/>
                    </a:cubicBezTo>
                    <a:cubicBezTo>
                      <a:pt x="1354" y="5790"/>
                      <a:pt x="1404" y="6016"/>
                      <a:pt x="1555" y="6191"/>
                    </a:cubicBezTo>
                    <a:cubicBezTo>
                      <a:pt x="1705" y="6392"/>
                      <a:pt x="1981" y="6492"/>
                      <a:pt x="2231" y="6517"/>
                    </a:cubicBezTo>
                    <a:cubicBezTo>
                      <a:pt x="2482" y="6542"/>
                      <a:pt x="3159" y="5941"/>
                      <a:pt x="3284" y="5941"/>
                    </a:cubicBezTo>
                    <a:cubicBezTo>
                      <a:pt x="3384" y="5941"/>
                      <a:pt x="4312" y="6392"/>
                      <a:pt x="4537" y="5640"/>
                    </a:cubicBezTo>
                    <a:cubicBezTo>
                      <a:pt x="4587" y="5489"/>
                      <a:pt x="4587" y="5289"/>
                      <a:pt x="4763" y="5314"/>
                    </a:cubicBezTo>
                    <a:cubicBezTo>
                      <a:pt x="4838" y="5314"/>
                      <a:pt x="4888" y="5364"/>
                      <a:pt x="4963" y="5389"/>
                    </a:cubicBezTo>
                    <a:cubicBezTo>
                      <a:pt x="5164" y="5489"/>
                      <a:pt x="5389" y="5515"/>
                      <a:pt x="5590" y="5439"/>
                    </a:cubicBezTo>
                    <a:cubicBezTo>
                      <a:pt x="5715" y="5414"/>
                      <a:pt x="5840" y="5339"/>
                      <a:pt x="5891" y="5214"/>
                    </a:cubicBezTo>
                    <a:cubicBezTo>
                      <a:pt x="5966" y="5114"/>
                      <a:pt x="5966" y="4963"/>
                      <a:pt x="5865" y="4863"/>
                    </a:cubicBezTo>
                    <a:cubicBezTo>
                      <a:pt x="6141" y="5013"/>
                      <a:pt x="6492" y="4763"/>
                      <a:pt x="6542" y="4487"/>
                    </a:cubicBezTo>
                    <a:cubicBezTo>
                      <a:pt x="6592" y="4337"/>
                      <a:pt x="6567" y="4161"/>
                      <a:pt x="6517" y="4011"/>
                    </a:cubicBezTo>
                    <a:cubicBezTo>
                      <a:pt x="6467" y="3885"/>
                      <a:pt x="6367" y="3785"/>
                      <a:pt x="6492" y="3685"/>
                    </a:cubicBezTo>
                    <a:cubicBezTo>
                      <a:pt x="6617" y="3635"/>
                      <a:pt x="6843" y="3635"/>
                      <a:pt x="6993" y="3610"/>
                    </a:cubicBezTo>
                    <a:cubicBezTo>
                      <a:pt x="7144" y="3585"/>
                      <a:pt x="7319" y="3535"/>
                      <a:pt x="7495" y="3510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36"/>
              <p:cNvSpPr/>
              <p:nvPr/>
            </p:nvSpPr>
            <p:spPr>
              <a:xfrm>
                <a:off x="6677534" y="2258326"/>
                <a:ext cx="70731" cy="51174"/>
              </a:xfrm>
              <a:custGeom>
                <a:rect b="b" l="l" r="r" t="t"/>
                <a:pathLst>
                  <a:path extrusionOk="0" fill="none" h="853" w="1179">
                    <a:moveTo>
                      <a:pt x="1154" y="0"/>
                    </a:moveTo>
                    <a:cubicBezTo>
                      <a:pt x="1154" y="0"/>
                      <a:pt x="1179" y="852"/>
                      <a:pt x="1" y="852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6"/>
              <p:cNvSpPr/>
              <p:nvPr/>
            </p:nvSpPr>
            <p:spPr>
              <a:xfrm>
                <a:off x="6588864" y="2205712"/>
                <a:ext cx="40615" cy="60172"/>
              </a:xfrm>
              <a:custGeom>
                <a:rect b="b" l="l" r="r" t="t"/>
                <a:pathLst>
                  <a:path extrusionOk="0" fill="none" h="1003" w="677">
                    <a:moveTo>
                      <a:pt x="326" y="0"/>
                    </a:moveTo>
                    <a:cubicBezTo>
                      <a:pt x="326" y="0"/>
                      <a:pt x="0" y="652"/>
                      <a:pt x="677" y="1003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36"/>
              <p:cNvSpPr/>
              <p:nvPr/>
            </p:nvSpPr>
            <p:spPr>
              <a:xfrm>
                <a:off x="6527192" y="2309440"/>
                <a:ext cx="133903" cy="108286"/>
              </a:xfrm>
              <a:custGeom>
                <a:rect b="b" l="l" r="r" t="t"/>
                <a:pathLst>
                  <a:path extrusionOk="0" fill="none" h="1805" w="2232">
                    <a:moveTo>
                      <a:pt x="2231" y="1805"/>
                    </a:moveTo>
                    <a:cubicBezTo>
                      <a:pt x="2231" y="1805"/>
                      <a:pt x="677" y="1579"/>
                      <a:pt x="0" y="0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36"/>
              <p:cNvSpPr/>
              <p:nvPr/>
            </p:nvSpPr>
            <p:spPr>
              <a:xfrm>
                <a:off x="6579805" y="2300441"/>
                <a:ext cx="42175" cy="79730"/>
              </a:xfrm>
              <a:custGeom>
                <a:rect b="b" l="l" r="r" t="t"/>
                <a:pathLst>
                  <a:path extrusionOk="0" fill="none" h="1329" w="703">
                    <a:moveTo>
                      <a:pt x="402" y="0"/>
                    </a:moveTo>
                    <a:cubicBezTo>
                      <a:pt x="402" y="0"/>
                      <a:pt x="702" y="1153"/>
                      <a:pt x="1" y="1328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6"/>
              <p:cNvSpPr/>
              <p:nvPr/>
            </p:nvSpPr>
            <p:spPr>
              <a:xfrm>
                <a:off x="6405406" y="2219211"/>
                <a:ext cx="72231" cy="108346"/>
              </a:xfrm>
              <a:custGeom>
                <a:rect b="b" l="l" r="r" t="t"/>
                <a:pathLst>
                  <a:path extrusionOk="0" fill="none" h="1806" w="1204">
                    <a:moveTo>
                      <a:pt x="1203" y="1"/>
                    </a:moveTo>
                    <a:cubicBezTo>
                      <a:pt x="1203" y="1"/>
                      <a:pt x="0" y="928"/>
                      <a:pt x="627" y="1805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36"/>
              <p:cNvSpPr/>
              <p:nvPr/>
            </p:nvSpPr>
            <p:spPr>
              <a:xfrm>
                <a:off x="6324175" y="2324499"/>
                <a:ext cx="48174" cy="39115"/>
              </a:xfrm>
              <a:custGeom>
                <a:rect b="b" l="l" r="r" t="t"/>
                <a:pathLst>
                  <a:path extrusionOk="0" fill="none" h="652" w="803">
                    <a:moveTo>
                      <a:pt x="1" y="251"/>
                    </a:moveTo>
                    <a:cubicBezTo>
                      <a:pt x="1" y="251"/>
                      <a:pt x="703" y="0"/>
                      <a:pt x="803" y="652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36"/>
              <p:cNvSpPr/>
              <p:nvPr/>
            </p:nvSpPr>
            <p:spPr>
              <a:xfrm>
                <a:off x="6346732" y="2380112"/>
                <a:ext cx="139903" cy="150401"/>
              </a:xfrm>
              <a:custGeom>
                <a:rect b="b" l="l" r="r" t="t"/>
                <a:pathLst>
                  <a:path extrusionOk="0" fill="none" h="2507" w="2332">
                    <a:moveTo>
                      <a:pt x="1" y="2507"/>
                    </a:moveTo>
                    <a:cubicBezTo>
                      <a:pt x="126" y="2482"/>
                      <a:pt x="2332" y="1730"/>
                      <a:pt x="2031" y="0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6"/>
              <p:cNvSpPr/>
              <p:nvPr/>
            </p:nvSpPr>
            <p:spPr>
              <a:xfrm>
                <a:off x="6369290" y="2410169"/>
                <a:ext cx="48174" cy="82790"/>
              </a:xfrm>
              <a:custGeom>
                <a:rect b="b" l="l" r="r" t="t"/>
                <a:pathLst>
                  <a:path extrusionOk="0" fill="none" h="1380" w="803">
                    <a:moveTo>
                      <a:pt x="427" y="1"/>
                    </a:moveTo>
                    <a:cubicBezTo>
                      <a:pt x="427" y="1"/>
                      <a:pt x="1" y="853"/>
                      <a:pt x="803" y="1379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36"/>
              <p:cNvSpPr/>
              <p:nvPr/>
            </p:nvSpPr>
            <p:spPr>
              <a:xfrm>
                <a:off x="6279120" y="2429726"/>
                <a:ext cx="49674" cy="28616"/>
              </a:xfrm>
              <a:custGeom>
                <a:rect b="b" l="l" r="r" t="t"/>
                <a:pathLst>
                  <a:path extrusionOk="0" fill="none" h="477" w="828">
                    <a:moveTo>
                      <a:pt x="827" y="0"/>
                    </a:moveTo>
                    <a:cubicBezTo>
                      <a:pt x="827" y="0"/>
                      <a:pt x="727" y="477"/>
                      <a:pt x="0" y="477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36"/>
              <p:cNvSpPr/>
              <p:nvPr/>
            </p:nvSpPr>
            <p:spPr>
              <a:xfrm>
                <a:off x="6518193" y="2435726"/>
                <a:ext cx="34616" cy="76730"/>
              </a:xfrm>
              <a:custGeom>
                <a:rect b="b" l="l" r="r" t="t"/>
                <a:pathLst>
                  <a:path extrusionOk="0" fill="none" h="1279" w="577">
                    <a:moveTo>
                      <a:pt x="577" y="1279"/>
                    </a:moveTo>
                    <a:cubicBezTo>
                      <a:pt x="577" y="1279"/>
                      <a:pt x="0" y="903"/>
                      <a:pt x="75" y="1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36"/>
              <p:cNvSpPr/>
              <p:nvPr/>
            </p:nvSpPr>
            <p:spPr>
              <a:xfrm>
                <a:off x="6677534" y="2363554"/>
                <a:ext cx="70731" cy="39175"/>
              </a:xfrm>
              <a:custGeom>
                <a:rect b="b" l="l" r="r" t="t"/>
                <a:pathLst>
                  <a:path extrusionOk="0" fill="none" h="653" w="1179">
                    <a:moveTo>
                      <a:pt x="1179" y="577"/>
                    </a:moveTo>
                    <a:cubicBezTo>
                      <a:pt x="1179" y="577"/>
                      <a:pt x="126" y="652"/>
                      <a:pt x="1" y="1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36"/>
              <p:cNvSpPr/>
              <p:nvPr/>
            </p:nvSpPr>
            <p:spPr>
              <a:xfrm>
                <a:off x="6455020" y="2210212"/>
                <a:ext cx="85789" cy="48174"/>
              </a:xfrm>
              <a:custGeom>
                <a:rect b="b" l="l" r="r" t="t"/>
                <a:pathLst>
                  <a:path extrusionOk="0" fill="none" h="803" w="1430">
                    <a:moveTo>
                      <a:pt x="0" y="502"/>
                    </a:moveTo>
                    <a:cubicBezTo>
                      <a:pt x="126" y="527"/>
                      <a:pt x="1053" y="0"/>
                      <a:pt x="1429" y="802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36"/>
              <p:cNvSpPr/>
              <p:nvPr/>
            </p:nvSpPr>
            <p:spPr>
              <a:xfrm>
                <a:off x="6151275" y="2095925"/>
                <a:ext cx="857113" cy="951841"/>
              </a:xfrm>
              <a:custGeom>
                <a:rect b="b" l="l" r="r" t="t"/>
                <a:pathLst>
                  <a:path extrusionOk="0" fill="none" h="15866" w="14287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6"/>
              <p:cNvSpPr/>
              <p:nvPr/>
            </p:nvSpPr>
            <p:spPr>
              <a:xfrm>
                <a:off x="6606862" y="2709414"/>
                <a:ext cx="126404" cy="197015"/>
              </a:xfrm>
              <a:custGeom>
                <a:rect b="b" l="l" r="r" t="t"/>
                <a:pathLst>
                  <a:path extrusionOk="0" fill="none" h="3284" w="2107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cap="rnd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37"/>
          <p:cNvSpPr txBox="1"/>
          <p:nvPr>
            <p:ph type="title"/>
          </p:nvPr>
        </p:nvSpPr>
        <p:spPr>
          <a:xfrm>
            <a:off x="318100" y="174400"/>
            <a:ext cx="3410100" cy="56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Métodos similares</a:t>
            </a:r>
            <a:endParaRPr sz="3900"/>
          </a:p>
        </p:txBody>
      </p:sp>
      <p:sp>
        <p:nvSpPr>
          <p:cNvPr id="2079" name="Google Shape;2079;p37"/>
          <p:cNvSpPr txBox="1"/>
          <p:nvPr/>
        </p:nvSpPr>
        <p:spPr>
          <a:xfrm>
            <a:off x="318100" y="897875"/>
            <a:ext cx="279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SCREENING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0" name="Google Shape;2080;p37"/>
          <p:cNvSpPr txBox="1"/>
          <p:nvPr/>
        </p:nvSpPr>
        <p:spPr>
          <a:xfrm>
            <a:off x="416200" y="1513650"/>
            <a:ext cx="25833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Método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computacional para reposicionamiento de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fármacos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basado en identificar similitudes entre compuestos o estructuras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químicas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81" name="Google Shape;20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725" y="540000"/>
            <a:ext cx="5622025" cy="433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38"/>
          <p:cNvSpPr txBox="1"/>
          <p:nvPr>
            <p:ph type="title"/>
          </p:nvPr>
        </p:nvSpPr>
        <p:spPr>
          <a:xfrm>
            <a:off x="318100" y="174400"/>
            <a:ext cx="3410100" cy="56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Métodos similares</a:t>
            </a:r>
            <a:endParaRPr sz="3900"/>
          </a:p>
        </p:txBody>
      </p:sp>
      <p:sp>
        <p:nvSpPr>
          <p:cNvPr id="2087" name="Google Shape;2087;p38"/>
          <p:cNvSpPr txBox="1"/>
          <p:nvPr/>
        </p:nvSpPr>
        <p:spPr>
          <a:xfrm>
            <a:off x="318100" y="743800"/>
            <a:ext cx="705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SCREENING - REPOSICIONAMIENTO DE FÁRMACOS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8" name="Google Shape;2088;p38"/>
          <p:cNvSpPr txBox="1"/>
          <p:nvPr/>
        </p:nvSpPr>
        <p:spPr>
          <a:xfrm>
            <a:off x="476700" y="1374238"/>
            <a:ext cx="279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CLOROQUINA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9" name="Google Shape;2089;p38"/>
          <p:cNvSpPr txBox="1"/>
          <p:nvPr/>
        </p:nvSpPr>
        <p:spPr>
          <a:xfrm>
            <a:off x="4819575" y="1374250"/>
            <a:ext cx="279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HIDROXICLOROQUINA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0" name="Google Shape;2090;p38"/>
          <p:cNvPicPr preferRelativeResize="0"/>
          <p:nvPr/>
        </p:nvPicPr>
        <p:blipFill rotWithShape="1">
          <a:blip r:embed="rId3">
            <a:alphaModFix/>
          </a:blip>
          <a:srcRect b="11221" l="3672" r="14901" t="0"/>
          <a:stretch/>
        </p:blipFill>
        <p:spPr>
          <a:xfrm>
            <a:off x="476700" y="1989375"/>
            <a:ext cx="3517775" cy="28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575" y="1989375"/>
            <a:ext cx="3897948" cy="28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9"/>
          <p:cNvSpPr txBox="1"/>
          <p:nvPr>
            <p:ph type="title"/>
          </p:nvPr>
        </p:nvSpPr>
        <p:spPr>
          <a:xfrm>
            <a:off x="374200" y="323350"/>
            <a:ext cx="3410100" cy="56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Métodos similares</a:t>
            </a:r>
            <a:endParaRPr sz="3900"/>
          </a:p>
        </p:txBody>
      </p:sp>
      <p:sp>
        <p:nvSpPr>
          <p:cNvPr id="2097" name="Google Shape;2097;p39"/>
          <p:cNvSpPr txBox="1"/>
          <p:nvPr/>
        </p:nvSpPr>
        <p:spPr>
          <a:xfrm>
            <a:off x="318100" y="967200"/>
            <a:ext cx="3522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TRANSFERENCIA DE </a:t>
            </a:r>
            <a:r>
              <a:rPr b="1" lang="en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INDICACIÓN</a:t>
            </a:r>
            <a:r>
              <a:rPr b="1" lang="en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ASOCIATIVA</a:t>
            </a:r>
            <a:endParaRPr b="1"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8" name="Google Shape;2098;p39"/>
          <p:cNvSpPr txBox="1"/>
          <p:nvPr/>
        </p:nvSpPr>
        <p:spPr>
          <a:xfrm>
            <a:off x="570350" y="1821975"/>
            <a:ext cx="2611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Método computacional para el reposicionamiento de fármacos basado 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 relacionar enfermedades similares, y buscar un fármaco objetivo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9" name="Google Shape;2099;p39"/>
          <p:cNvPicPr preferRelativeResize="0"/>
          <p:nvPr/>
        </p:nvPicPr>
        <p:blipFill rotWithShape="1">
          <a:blip r:embed="rId3">
            <a:alphaModFix/>
          </a:blip>
          <a:srcRect b="13111" l="0" r="0" t="0"/>
          <a:stretch/>
        </p:blipFill>
        <p:spPr>
          <a:xfrm>
            <a:off x="4188925" y="232075"/>
            <a:ext cx="4052076" cy="467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40"/>
          <p:cNvSpPr txBox="1"/>
          <p:nvPr>
            <p:ph type="title"/>
          </p:nvPr>
        </p:nvSpPr>
        <p:spPr>
          <a:xfrm>
            <a:off x="318100" y="174400"/>
            <a:ext cx="3410100" cy="56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Métodos similares</a:t>
            </a:r>
            <a:endParaRPr sz="3900"/>
          </a:p>
        </p:txBody>
      </p:sp>
      <p:sp>
        <p:nvSpPr>
          <p:cNvPr id="2105" name="Google Shape;2105;p40"/>
          <p:cNvSpPr txBox="1"/>
          <p:nvPr/>
        </p:nvSpPr>
        <p:spPr>
          <a:xfrm>
            <a:off x="318100" y="743800"/>
            <a:ext cx="3522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TRANSFERENCIA DE INDICACIÓN ASOCIATIVA</a:t>
            </a:r>
            <a:endParaRPr b="1"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6" name="Google Shape;2106;p40"/>
          <p:cNvSpPr txBox="1"/>
          <p:nvPr/>
        </p:nvSpPr>
        <p:spPr>
          <a:xfrm>
            <a:off x="374200" y="1709825"/>
            <a:ext cx="37185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Las estrategias de reposicionamiento de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fármacos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basadas en la transferencia asociativa son limitadas debido a las variadas y complejas relaciones que asocian un fármaco como indicación de una enfermedad en particular.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7" name="Google Shape;2107;p40"/>
          <p:cNvSpPr txBox="1"/>
          <p:nvPr/>
        </p:nvSpPr>
        <p:spPr>
          <a:xfrm>
            <a:off x="5041850" y="743825"/>
            <a:ext cx="352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EFECTOS </a:t>
            </a:r>
            <a:r>
              <a:rPr b="1" lang="en" sz="19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FISIOLÓGICOS</a:t>
            </a:r>
            <a:endParaRPr b="1" sz="19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8" name="Google Shape;2108;p40"/>
          <p:cNvSpPr txBox="1"/>
          <p:nvPr/>
        </p:nvSpPr>
        <p:spPr>
          <a:xfrm>
            <a:off x="5264000" y="1432713"/>
            <a:ext cx="2362500" cy="415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Poco </a:t>
            </a:r>
            <a:r>
              <a:rPr b="1"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predecibles</a:t>
            </a:r>
            <a:endParaRPr b="1"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9" name="Google Shape;2109;p40"/>
          <p:cNvSpPr txBox="1"/>
          <p:nvPr/>
        </p:nvSpPr>
        <p:spPr>
          <a:xfrm>
            <a:off x="5041850" y="2075400"/>
            <a:ext cx="2806800" cy="895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Fármacos experimentan transformaciones metabólicas complejas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0" name="Google Shape;2110;p40"/>
          <p:cNvSpPr txBox="1"/>
          <p:nvPr/>
        </p:nvSpPr>
        <p:spPr>
          <a:xfrm>
            <a:off x="4740200" y="3310500"/>
            <a:ext cx="3410100" cy="1143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Cambios farmacocinéticos que a medida que se van metabolizando y distribuyendo en el organismo biológico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1875" name="Google Shape;1875;p23"/>
          <p:cNvSpPr txBox="1"/>
          <p:nvPr>
            <p:ph idx="8" type="title"/>
          </p:nvPr>
        </p:nvSpPr>
        <p:spPr>
          <a:xfrm>
            <a:off x="6529325" y="2645600"/>
            <a:ext cx="2880900" cy="13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pREGUNTA DE </a:t>
            </a:r>
            <a:r>
              <a:rPr lang="en"/>
              <a:t>INVESTIGACIÓN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HIPOTESIS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OBJETIVOS</a:t>
            </a:r>
            <a:endParaRPr/>
          </a:p>
        </p:txBody>
      </p:sp>
      <p:sp>
        <p:nvSpPr>
          <p:cNvPr id="1876" name="Google Shape;1876;p23"/>
          <p:cNvSpPr txBox="1"/>
          <p:nvPr>
            <p:ph idx="9" type="title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77" name="Google Shape;1877;p23"/>
          <p:cNvSpPr txBox="1"/>
          <p:nvPr>
            <p:ph idx="5" type="title"/>
          </p:nvPr>
        </p:nvSpPr>
        <p:spPr>
          <a:xfrm>
            <a:off x="3666725" y="3513350"/>
            <a:ext cx="2297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lISTA DE POSIBLES </a:t>
            </a:r>
            <a:r>
              <a:rPr lang="en"/>
              <a:t>FÁRMACOS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Fármaco elegido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23"/>
          <p:cNvSpPr txBox="1"/>
          <p:nvPr>
            <p:ph idx="6" type="title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79" name="Google Shape;1879;p23"/>
          <p:cNvSpPr txBox="1"/>
          <p:nvPr>
            <p:ph idx="2" type="title"/>
          </p:nvPr>
        </p:nvSpPr>
        <p:spPr>
          <a:xfrm>
            <a:off x="720000" y="2868050"/>
            <a:ext cx="2214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Introduccion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Planteamiento del problema</a:t>
            </a:r>
            <a:endParaRPr/>
          </a:p>
        </p:txBody>
      </p:sp>
      <p:sp>
        <p:nvSpPr>
          <p:cNvPr id="1880" name="Google Shape;1880;p23"/>
          <p:cNvSpPr txBox="1"/>
          <p:nvPr>
            <p:ph idx="3" type="title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1"/>
          <p:cNvSpPr txBox="1"/>
          <p:nvPr>
            <p:ph type="title"/>
          </p:nvPr>
        </p:nvSpPr>
        <p:spPr>
          <a:xfrm>
            <a:off x="168850" y="138650"/>
            <a:ext cx="4570200" cy="35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Materiales y </a:t>
            </a:r>
            <a:r>
              <a:rPr lang="en"/>
              <a:t>métodos</a:t>
            </a:r>
            <a:r>
              <a:rPr lang="en"/>
              <a:t> </a:t>
            </a:r>
            <a:endParaRPr/>
          </a:p>
        </p:txBody>
      </p:sp>
      <p:pic>
        <p:nvPicPr>
          <p:cNvPr id="2116" name="Google Shape;21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25" y="1425638"/>
            <a:ext cx="3969201" cy="2232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41"/>
          <p:cNvSpPr txBox="1"/>
          <p:nvPr/>
        </p:nvSpPr>
        <p:spPr>
          <a:xfrm>
            <a:off x="2321200" y="530363"/>
            <a:ext cx="471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Herramientas </a:t>
            </a:r>
            <a:r>
              <a:rPr lang="en" sz="3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bioinformáticas</a:t>
            </a:r>
            <a:endParaRPr sz="34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18" name="Google Shape;2118;p41"/>
          <p:cNvPicPr preferRelativeResize="0"/>
          <p:nvPr/>
        </p:nvPicPr>
        <p:blipFill rotWithShape="1">
          <a:blip r:embed="rId4">
            <a:alphaModFix/>
          </a:blip>
          <a:srcRect b="15365" l="12749" r="30435" t="18316"/>
          <a:stretch/>
        </p:blipFill>
        <p:spPr>
          <a:xfrm>
            <a:off x="4739050" y="1238374"/>
            <a:ext cx="3211671" cy="210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41"/>
          <p:cNvPicPr preferRelativeResize="0"/>
          <p:nvPr/>
        </p:nvPicPr>
        <p:blipFill rotWithShape="1">
          <a:blip r:embed="rId5">
            <a:alphaModFix/>
          </a:blip>
          <a:srcRect b="36993" l="5493" r="26511" t="20805"/>
          <a:stretch/>
        </p:blipFill>
        <p:spPr>
          <a:xfrm>
            <a:off x="4832000" y="3617550"/>
            <a:ext cx="3380024" cy="11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41"/>
          <p:cNvSpPr txBox="1"/>
          <p:nvPr/>
        </p:nvSpPr>
        <p:spPr>
          <a:xfrm>
            <a:off x="168850" y="3845575"/>
            <a:ext cx="300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Redes de proximidad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GIT HUB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21" name="Google Shape;212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012" y="3845609"/>
            <a:ext cx="1772210" cy="11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Google Shape;2126;p42"/>
          <p:cNvPicPr preferRelativeResize="0"/>
          <p:nvPr/>
        </p:nvPicPr>
        <p:blipFill rotWithShape="1">
          <a:blip r:embed="rId3">
            <a:alphaModFix/>
          </a:blip>
          <a:srcRect b="57972" l="0" r="68386" t="0"/>
          <a:stretch/>
        </p:blipFill>
        <p:spPr>
          <a:xfrm>
            <a:off x="159350" y="1631875"/>
            <a:ext cx="2719402" cy="20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42"/>
          <p:cNvSpPr txBox="1"/>
          <p:nvPr/>
        </p:nvSpPr>
        <p:spPr>
          <a:xfrm>
            <a:off x="107575" y="3804800"/>
            <a:ext cx="256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Descargamos la herramienta Strings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8" name="Google Shape;2128;p42"/>
          <p:cNvPicPr preferRelativeResize="0"/>
          <p:nvPr/>
        </p:nvPicPr>
        <p:blipFill rotWithShape="1">
          <a:blip r:embed="rId4">
            <a:alphaModFix/>
          </a:blip>
          <a:srcRect b="54470" l="23565" r="20417" t="0"/>
          <a:stretch/>
        </p:blipFill>
        <p:spPr>
          <a:xfrm>
            <a:off x="3219075" y="1685400"/>
            <a:ext cx="3421949" cy="198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42"/>
          <p:cNvSpPr txBox="1"/>
          <p:nvPr/>
        </p:nvSpPr>
        <p:spPr>
          <a:xfrm>
            <a:off x="3145950" y="3886750"/>
            <a:ext cx="356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Buscamos la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proteína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ACE2 y escogemos la especie y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número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interacciones.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0" name="Google Shape;2130;p42"/>
          <p:cNvPicPr preferRelativeResize="0"/>
          <p:nvPr/>
        </p:nvPicPr>
        <p:blipFill rotWithShape="1">
          <a:blip r:embed="rId5">
            <a:alphaModFix/>
          </a:blip>
          <a:srcRect b="33624" l="41607" r="25415" t="10053"/>
          <a:stretch/>
        </p:blipFill>
        <p:spPr>
          <a:xfrm>
            <a:off x="7032700" y="1729412"/>
            <a:ext cx="1877002" cy="18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42"/>
          <p:cNvSpPr txBox="1"/>
          <p:nvPr>
            <p:ph type="title"/>
          </p:nvPr>
        </p:nvSpPr>
        <p:spPr>
          <a:xfrm>
            <a:off x="937763" y="184575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Metodología  </a:t>
            </a:r>
            <a:endParaRPr sz="3300"/>
          </a:p>
        </p:txBody>
      </p:sp>
      <p:sp>
        <p:nvSpPr>
          <p:cNvPr id="2132" name="Google Shape;2132;p42"/>
          <p:cNvSpPr txBox="1"/>
          <p:nvPr/>
        </p:nvSpPr>
        <p:spPr>
          <a:xfrm>
            <a:off x="107575" y="540000"/>
            <a:ext cx="87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Lista de target → Revisión bibliográfica → </a:t>
            </a:r>
            <a:r>
              <a:rPr lang="en" sz="1200">
                <a:solidFill>
                  <a:schemeClr val="dk1"/>
                </a:solidFill>
              </a:rPr>
              <a:t>Proteína Spike (S), Enzima convertidora de angiotensina 2 (ACE2) y metiltransferasa (NSP14)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Interactoma proteína-proteína (PPI) para el </a:t>
            </a:r>
            <a:r>
              <a:rPr i="1" lang="en" sz="1200">
                <a:solidFill>
                  <a:schemeClr val="dk1"/>
                </a:solidFill>
              </a:rPr>
              <a:t>Homo sapiens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3" name="Google Shape;2133;p42"/>
          <p:cNvSpPr txBox="1"/>
          <p:nvPr/>
        </p:nvSpPr>
        <p:spPr>
          <a:xfrm>
            <a:off x="7087550" y="3804800"/>
            <a:ext cx="1767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Interacciones de la proteína ACE2 con otras proteínas del </a:t>
            </a:r>
            <a:r>
              <a:rPr i="1" lang="en" sz="1200">
                <a:solidFill>
                  <a:schemeClr val="dk1"/>
                </a:solidFill>
              </a:rPr>
              <a:t>Homo sapiens 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" name="Google Shape;2138;p43"/>
          <p:cNvPicPr preferRelativeResize="0"/>
          <p:nvPr/>
        </p:nvPicPr>
        <p:blipFill rotWithShape="1">
          <a:blip r:embed="rId3">
            <a:alphaModFix/>
          </a:blip>
          <a:srcRect b="12351" l="590" r="34550" t="17669"/>
          <a:stretch/>
        </p:blipFill>
        <p:spPr>
          <a:xfrm>
            <a:off x="312738" y="1326925"/>
            <a:ext cx="3000374" cy="1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43"/>
          <p:cNvPicPr preferRelativeResize="0"/>
          <p:nvPr/>
        </p:nvPicPr>
        <p:blipFill rotWithShape="1">
          <a:blip r:embed="rId4">
            <a:alphaModFix/>
          </a:blip>
          <a:srcRect b="52418" l="4121" r="21617" t="5335"/>
          <a:stretch/>
        </p:blipFill>
        <p:spPr>
          <a:xfrm>
            <a:off x="312750" y="3303050"/>
            <a:ext cx="2742398" cy="11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43"/>
          <p:cNvPicPr preferRelativeResize="0"/>
          <p:nvPr/>
        </p:nvPicPr>
        <p:blipFill rotWithShape="1">
          <a:blip r:embed="rId5">
            <a:alphaModFix/>
          </a:blip>
          <a:srcRect b="24581" l="0" r="45057" t="16113"/>
          <a:stretch/>
        </p:blipFill>
        <p:spPr>
          <a:xfrm>
            <a:off x="4783950" y="1198725"/>
            <a:ext cx="3000350" cy="18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43"/>
          <p:cNvPicPr preferRelativeResize="0"/>
          <p:nvPr/>
        </p:nvPicPr>
        <p:blipFill rotWithShape="1">
          <a:blip r:embed="rId6">
            <a:alphaModFix/>
          </a:blip>
          <a:srcRect b="13929" l="54008" r="0" t="18287"/>
          <a:stretch/>
        </p:blipFill>
        <p:spPr>
          <a:xfrm>
            <a:off x="4783942" y="3076775"/>
            <a:ext cx="2196734" cy="18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43"/>
          <p:cNvSpPr txBox="1"/>
          <p:nvPr/>
        </p:nvSpPr>
        <p:spPr>
          <a:xfrm>
            <a:off x="0" y="0"/>
            <a:ext cx="53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Interactoma de la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Proteína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ACE2 con las proteínas del virus.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3" name="Google Shape;2143;p43"/>
          <p:cNvSpPr txBox="1"/>
          <p:nvPr/>
        </p:nvSpPr>
        <p:spPr>
          <a:xfrm>
            <a:off x="-51875" y="540000"/>
            <a:ext cx="3729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Recurrir a la herramienta </a:t>
            </a:r>
            <a:r>
              <a:rPr b="1" lang="en" sz="1200">
                <a:solidFill>
                  <a:schemeClr val="dk1"/>
                </a:solidFill>
              </a:rPr>
              <a:t>Virus/Host y buscar </a:t>
            </a: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de interacción de proteínas ACE2_HUMAN.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43"/>
          <p:cNvSpPr txBox="1"/>
          <p:nvPr/>
        </p:nvSpPr>
        <p:spPr>
          <a:xfrm>
            <a:off x="316900" y="4607200"/>
            <a:ext cx="32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-Descargar la base de datos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5" name="Google Shape;2145;p43"/>
          <p:cNvSpPr txBox="1"/>
          <p:nvPr/>
        </p:nvSpPr>
        <p:spPr>
          <a:xfrm>
            <a:off x="4844925" y="652125"/>
            <a:ext cx="32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-Importar la base a Citoscape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6" name="Google Shape;2146;p43"/>
          <p:cNvSpPr txBox="1"/>
          <p:nvPr/>
        </p:nvSpPr>
        <p:spPr>
          <a:xfrm>
            <a:off x="7057150" y="3166925"/>
            <a:ext cx="197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-Interacción de la proteína ACE2 con la proteína S del virus.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44"/>
          <p:cNvPicPr preferRelativeResize="0"/>
          <p:nvPr/>
        </p:nvPicPr>
        <p:blipFill rotWithShape="1">
          <a:blip r:embed="rId3">
            <a:alphaModFix/>
          </a:blip>
          <a:srcRect b="58817" l="0" r="62098" t="0"/>
          <a:stretch/>
        </p:blipFill>
        <p:spPr>
          <a:xfrm>
            <a:off x="457125" y="895900"/>
            <a:ext cx="3260352" cy="199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44"/>
          <p:cNvPicPr preferRelativeResize="0"/>
          <p:nvPr/>
        </p:nvPicPr>
        <p:blipFill rotWithShape="1">
          <a:blip r:embed="rId4">
            <a:alphaModFix/>
          </a:blip>
          <a:srcRect b="34712" l="27513" r="27114" t="25755"/>
          <a:stretch/>
        </p:blipFill>
        <p:spPr>
          <a:xfrm>
            <a:off x="457125" y="3557250"/>
            <a:ext cx="2462050" cy="120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44"/>
          <p:cNvPicPr preferRelativeResize="0"/>
          <p:nvPr/>
        </p:nvPicPr>
        <p:blipFill rotWithShape="1">
          <a:blip r:embed="rId5">
            <a:alphaModFix/>
          </a:blip>
          <a:srcRect b="3846" l="29398" r="0" t="0"/>
          <a:stretch/>
        </p:blipFill>
        <p:spPr>
          <a:xfrm>
            <a:off x="4659725" y="895900"/>
            <a:ext cx="3380798" cy="25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44"/>
          <p:cNvSpPr txBox="1"/>
          <p:nvPr/>
        </p:nvSpPr>
        <p:spPr>
          <a:xfrm>
            <a:off x="457125" y="146275"/>
            <a:ext cx="446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</a:t>
            </a:r>
            <a:r>
              <a:rPr lang="en" sz="1200">
                <a:solidFill>
                  <a:schemeClr val="dk1"/>
                </a:solidFill>
              </a:rPr>
              <a:t>nteractoma de SARS-CoV-2/</a:t>
            </a:r>
            <a:r>
              <a:rPr i="1" lang="en" sz="1200">
                <a:solidFill>
                  <a:schemeClr val="dk1"/>
                </a:solidFill>
              </a:rPr>
              <a:t>Homo sapiens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5" name="Google Shape;2155;p44"/>
          <p:cNvSpPr txBox="1"/>
          <p:nvPr/>
        </p:nvSpPr>
        <p:spPr>
          <a:xfrm>
            <a:off x="457125" y="2941650"/>
            <a:ext cx="36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Usar la herramienta Merge para fusionar los interactomas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5"/>
          <p:cNvSpPr txBox="1"/>
          <p:nvPr>
            <p:ph type="title"/>
          </p:nvPr>
        </p:nvSpPr>
        <p:spPr>
          <a:xfrm>
            <a:off x="158600" y="54000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</a:t>
            </a:r>
            <a:endParaRPr/>
          </a:p>
        </p:txBody>
      </p:sp>
      <p:pic>
        <p:nvPicPr>
          <p:cNvPr id="2161" name="Google Shape;21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800" y="819026"/>
            <a:ext cx="4902225" cy="30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45"/>
          <p:cNvSpPr txBox="1"/>
          <p:nvPr/>
        </p:nvSpPr>
        <p:spPr>
          <a:xfrm>
            <a:off x="1583313" y="4076275"/>
            <a:ext cx="6097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Figura 1</a:t>
            </a:r>
            <a:r>
              <a:rPr lang="en" sz="1300">
                <a:solidFill>
                  <a:schemeClr val="dk1"/>
                </a:solidFill>
              </a:rPr>
              <a:t>. a) Interactoma de ACE2 en Homo Sapiens </a:t>
            </a:r>
            <a:r>
              <a:rPr i="1" lang="en" sz="1300">
                <a:solidFill>
                  <a:schemeClr val="dk1"/>
                </a:solidFill>
              </a:rPr>
              <a:t>c) ACE2 con virus DE SARS COV-2 d) Interactomas fusionados.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6"/>
          <p:cNvSpPr txBox="1"/>
          <p:nvPr>
            <p:ph type="title"/>
          </p:nvPr>
        </p:nvSpPr>
        <p:spPr>
          <a:xfrm>
            <a:off x="115750" y="82025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</a:t>
            </a:r>
            <a:endParaRPr/>
          </a:p>
        </p:txBody>
      </p:sp>
      <p:pic>
        <p:nvPicPr>
          <p:cNvPr id="2168" name="Google Shape;21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304" y="688879"/>
            <a:ext cx="5699876" cy="31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46"/>
          <p:cNvSpPr txBox="1"/>
          <p:nvPr/>
        </p:nvSpPr>
        <p:spPr>
          <a:xfrm>
            <a:off x="452425" y="3974150"/>
            <a:ext cx="806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Figura 2.</a:t>
            </a:r>
            <a:r>
              <a:rPr b="1" i="1"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Mapa de interacciones de las proteínas target. Proteína Spike (S), Enzima convertidora de angiotensina 2 (ACE2) y metiltransferasa (NSP14) son las proteínas target del fármaco toremifeno.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7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Discusión</a:t>
            </a:r>
            <a:endParaRPr/>
          </a:p>
        </p:txBody>
      </p:sp>
      <p:pic>
        <p:nvPicPr>
          <p:cNvPr id="2175" name="Google Shape;21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675" y="0"/>
            <a:ext cx="1875334" cy="12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8"/>
          <p:cNvSpPr txBox="1"/>
          <p:nvPr>
            <p:ph type="title"/>
          </p:nvPr>
        </p:nvSpPr>
        <p:spPr>
          <a:xfrm>
            <a:off x="1389000" y="1151775"/>
            <a:ext cx="20787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Interactoma </a:t>
            </a:r>
            <a:endParaRPr/>
          </a:p>
        </p:txBody>
      </p:sp>
      <p:sp>
        <p:nvSpPr>
          <p:cNvPr id="2181" name="Google Shape;2181;p48"/>
          <p:cNvSpPr txBox="1"/>
          <p:nvPr>
            <p:ph idx="1" type="subTitle"/>
          </p:nvPr>
        </p:nvSpPr>
        <p:spPr>
          <a:xfrm>
            <a:off x="886200" y="1874450"/>
            <a:ext cx="3084300" cy="23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61950" lvl="0" marL="457200" rtl="0" algn="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La figura 1a corresponde al interactoma de ACE2 con proteínas humanas. </a:t>
            </a:r>
            <a:endParaRPr/>
          </a:p>
          <a:p>
            <a:pPr indent="-361950" lvl="0" marL="457200" rtl="0" algn="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La figura 1b corresponde a las proteínas del SARS-CoV-2. </a:t>
            </a:r>
            <a:endParaRPr/>
          </a:p>
          <a:p>
            <a:pPr indent="-361950" lvl="0" marL="457200" rtl="0" algn="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La figura 2  corresponde a los interactomas fusionados</a:t>
            </a:r>
            <a:endParaRPr/>
          </a:p>
        </p:txBody>
      </p:sp>
      <p:pic>
        <p:nvPicPr>
          <p:cNvPr id="2182" name="Google Shape;2182;p48"/>
          <p:cNvPicPr preferRelativeResize="0"/>
          <p:nvPr/>
        </p:nvPicPr>
        <p:blipFill rotWithShape="1">
          <a:blip r:embed="rId3">
            <a:alphaModFix/>
          </a:blip>
          <a:srcRect b="11591" l="0" r="7278" t="14808"/>
          <a:stretch/>
        </p:blipFill>
        <p:spPr>
          <a:xfrm>
            <a:off x="4456675" y="2571751"/>
            <a:ext cx="4358274" cy="20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48"/>
          <p:cNvPicPr preferRelativeResize="0"/>
          <p:nvPr/>
        </p:nvPicPr>
        <p:blipFill rotWithShape="1">
          <a:blip r:embed="rId4">
            <a:alphaModFix/>
          </a:blip>
          <a:srcRect b="50539" l="0" r="51174" t="0"/>
          <a:stretch/>
        </p:blipFill>
        <p:spPr>
          <a:xfrm>
            <a:off x="4456675" y="1084090"/>
            <a:ext cx="2078700" cy="121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48"/>
          <p:cNvPicPr preferRelativeResize="0"/>
          <p:nvPr/>
        </p:nvPicPr>
        <p:blipFill rotWithShape="1">
          <a:blip r:embed="rId4">
            <a:alphaModFix/>
          </a:blip>
          <a:srcRect b="48893" l="50482" r="0" t="0"/>
          <a:stretch/>
        </p:blipFill>
        <p:spPr>
          <a:xfrm>
            <a:off x="6736250" y="1072675"/>
            <a:ext cx="2078700" cy="12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9"/>
          <p:cNvSpPr txBox="1"/>
          <p:nvPr>
            <p:ph type="title"/>
          </p:nvPr>
        </p:nvSpPr>
        <p:spPr>
          <a:xfrm>
            <a:off x="-173375" y="1639950"/>
            <a:ext cx="41439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Interacción del toremifeno - Proteína 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49"/>
          <p:cNvSpPr txBox="1"/>
          <p:nvPr>
            <p:ph idx="1" type="subTitle"/>
          </p:nvPr>
        </p:nvSpPr>
        <p:spPr>
          <a:xfrm>
            <a:off x="606325" y="2327675"/>
            <a:ext cx="3364200" cy="14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Unión en una región </a:t>
            </a:r>
            <a:r>
              <a:rPr lang="en"/>
              <a:t>entre</a:t>
            </a:r>
            <a:r>
              <a:rPr lang="en"/>
              <a:t> dos dominos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Las subunidades 1 y 2 median la fusión entre membranas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Hay una interacción puntual entre Q954 y N955 que altera la función de HR1</a:t>
            </a:r>
            <a:endParaRPr/>
          </a:p>
        </p:txBody>
      </p:sp>
      <p:pic>
        <p:nvPicPr>
          <p:cNvPr id="2191" name="Google Shape;21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575" y="609925"/>
            <a:ext cx="2944425" cy="24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49"/>
          <p:cNvSpPr txBox="1"/>
          <p:nvPr/>
        </p:nvSpPr>
        <p:spPr>
          <a:xfrm>
            <a:off x="5278300" y="40531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193" name="Google Shape;21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231" y="3181500"/>
            <a:ext cx="2391126" cy="181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50"/>
          <p:cNvSpPr txBox="1"/>
          <p:nvPr>
            <p:ph type="title"/>
          </p:nvPr>
        </p:nvSpPr>
        <p:spPr>
          <a:xfrm>
            <a:off x="720125" y="1639950"/>
            <a:ext cx="35376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Interacción del toremifeno - nsrp14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50"/>
          <p:cNvSpPr txBox="1"/>
          <p:nvPr>
            <p:ph idx="1" type="subTitle"/>
          </p:nvPr>
        </p:nvSpPr>
        <p:spPr>
          <a:xfrm>
            <a:off x="720125" y="2454225"/>
            <a:ext cx="3084300" cy="14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Actividad ribonucleasa y metiltransferasa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Inhibe el acoplamiento de ligandos y sustratos preferenciales.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0" name="Google Shape;22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300" y="1062038"/>
            <a:ext cx="29146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1886" name="Google Shape;1886;p24"/>
          <p:cNvSpPr txBox="1"/>
          <p:nvPr>
            <p:ph idx="2" type="title"/>
          </p:nvPr>
        </p:nvSpPr>
        <p:spPr>
          <a:xfrm>
            <a:off x="676800" y="3053175"/>
            <a:ext cx="14772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MÉTODOS</a:t>
            </a:r>
            <a:r>
              <a:rPr lang="en"/>
              <a:t> SIMILARES</a:t>
            </a:r>
            <a:endParaRPr/>
          </a:p>
        </p:txBody>
      </p:sp>
      <p:sp>
        <p:nvSpPr>
          <p:cNvPr id="1887" name="Google Shape;1887;p24"/>
          <p:cNvSpPr txBox="1"/>
          <p:nvPr>
            <p:ph idx="3" type="title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88" name="Google Shape;1888;p24"/>
          <p:cNvSpPr txBox="1"/>
          <p:nvPr>
            <p:ph idx="5" type="title"/>
          </p:nvPr>
        </p:nvSpPr>
        <p:spPr>
          <a:xfrm>
            <a:off x="3609450" y="2976975"/>
            <a:ext cx="19251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MATERIALES Y </a:t>
            </a:r>
            <a:r>
              <a:rPr lang="en"/>
              <a:t>MÉTODOS</a:t>
            </a:r>
            <a:endParaRPr/>
          </a:p>
        </p:txBody>
      </p:sp>
      <p:sp>
        <p:nvSpPr>
          <p:cNvPr id="1889" name="Google Shape;1889;p24"/>
          <p:cNvSpPr txBox="1"/>
          <p:nvPr>
            <p:ph idx="6" type="title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90" name="Google Shape;1890;p24"/>
          <p:cNvSpPr txBox="1"/>
          <p:nvPr>
            <p:ph idx="8" type="title"/>
          </p:nvPr>
        </p:nvSpPr>
        <p:spPr>
          <a:xfrm>
            <a:off x="6579750" y="30531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RESULTADOS Y </a:t>
            </a:r>
            <a:r>
              <a:rPr lang="en"/>
              <a:t>DISCUSIÓN</a:t>
            </a:r>
            <a:endParaRPr/>
          </a:p>
        </p:txBody>
      </p:sp>
      <p:sp>
        <p:nvSpPr>
          <p:cNvPr id="1891" name="Google Shape;1891;p24"/>
          <p:cNvSpPr txBox="1"/>
          <p:nvPr>
            <p:ph idx="9" type="title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51"/>
          <p:cNvSpPr txBox="1"/>
          <p:nvPr>
            <p:ph type="title"/>
          </p:nvPr>
        </p:nvSpPr>
        <p:spPr>
          <a:xfrm>
            <a:off x="803100" y="1142200"/>
            <a:ext cx="3250500" cy="108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Reposicionamiento de fármacos</a:t>
            </a:r>
            <a:endParaRPr/>
          </a:p>
        </p:txBody>
      </p:sp>
      <p:sp>
        <p:nvSpPr>
          <p:cNvPr id="2206" name="Google Shape;2206;p51"/>
          <p:cNvSpPr txBox="1"/>
          <p:nvPr>
            <p:ph idx="1" type="subTitle"/>
          </p:nvPr>
        </p:nvSpPr>
        <p:spPr>
          <a:xfrm>
            <a:off x="341700" y="2231200"/>
            <a:ext cx="3953700" cy="14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Medicamento usado para tratar tipos de cáncer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Aprobado por la FDA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Disminuye</a:t>
            </a:r>
            <a:r>
              <a:rPr lang="en"/>
              <a:t> el riesgo, costos, tiempo de desarrollo,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Mapa de interactoma permite visualizar la interacción </a:t>
            </a:r>
            <a:endParaRPr/>
          </a:p>
        </p:txBody>
      </p:sp>
      <p:pic>
        <p:nvPicPr>
          <p:cNvPr id="2207" name="Google Shape;22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300" y="1039726"/>
            <a:ext cx="3633774" cy="35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52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</a:t>
            </a:r>
            <a:r>
              <a:rPr lang="en"/>
              <a:t>n</a:t>
            </a:r>
            <a:r>
              <a:rPr lang="en"/>
              <a:t>clusiones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53"/>
          <p:cNvSpPr txBox="1"/>
          <p:nvPr>
            <p:ph idx="1" type="subTitle"/>
          </p:nvPr>
        </p:nvSpPr>
        <p:spPr>
          <a:xfrm>
            <a:off x="720000" y="1334250"/>
            <a:ext cx="8011500" cy="302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reposicionamiento de fármacos mediado por enfoques computacionales es una alternativa rápida y eficaz para la reposición de medicamentos aprobados previamente para tratar la Covid-19.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reposicionamiento de fármacos reduce costos, reduce el tiempo de desarrollo, permite manejar bases de datos grandes y minimiza los riesgos que puede tener un principio activo potencia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toremifeno, actualmente usado para combatir el cáncer, se coloca en una posición privilegiada como antiviral por los efectos que tiene sobre las proteínas S y NSP14 del SARS-CoV-2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53"/>
          <p:cNvSpPr txBox="1"/>
          <p:nvPr>
            <p:ph type="title"/>
          </p:nvPr>
        </p:nvSpPr>
        <p:spPr>
          <a:xfrm>
            <a:off x="5129675" y="126900"/>
            <a:ext cx="3358500" cy="82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Conclusiones</a:t>
            </a:r>
            <a:endParaRPr sz="5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54"/>
          <p:cNvSpPr txBox="1"/>
          <p:nvPr>
            <p:ph type="title"/>
          </p:nvPr>
        </p:nvSpPr>
        <p:spPr>
          <a:xfrm>
            <a:off x="4758575" y="430250"/>
            <a:ext cx="1864200" cy="52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Bibliografía</a:t>
            </a:r>
            <a:endParaRPr/>
          </a:p>
        </p:txBody>
      </p:sp>
      <p:sp>
        <p:nvSpPr>
          <p:cNvPr id="2224" name="Google Shape;2224;p54"/>
          <p:cNvSpPr txBox="1"/>
          <p:nvPr/>
        </p:nvSpPr>
        <p:spPr>
          <a:xfrm>
            <a:off x="224250" y="953750"/>
            <a:ext cx="8695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9999" lvl="0" marL="2699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Cheng, F., Rao, S., &amp; Mehra, R. (2020). COVID-19 treatment: Combining anti-inflammatory and antiviral therapeutics using a network-based approach. </a:t>
            </a:r>
            <a:r>
              <a:rPr i="1" lang="en" sz="1200">
                <a:solidFill>
                  <a:schemeClr val="dk1"/>
                </a:solidFill>
              </a:rPr>
              <a:t>Cleveland Clinic Journal of Medicine</a:t>
            </a:r>
            <a:r>
              <a:rPr lang="en" sz="1200">
                <a:solidFill>
                  <a:schemeClr val="dk1"/>
                </a:solidFill>
              </a:rPr>
              <a:t>. DOI: </a:t>
            </a:r>
            <a:r>
              <a:rPr lang="en" sz="12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10.3949/ccjm.87a.ccc037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Dotolo, S., Marabotti, A., Facchiano, A., &amp; Tagliaferri, R. (2020). </a:t>
            </a:r>
            <a:r>
              <a:rPr i="1" lang="en" sz="1200">
                <a:solidFill>
                  <a:schemeClr val="dk1"/>
                </a:solidFill>
              </a:rPr>
              <a:t>A review on drug repurposing applicable to COVID-19. Briefings in Bioinformatics.</a:t>
            </a:r>
            <a:r>
              <a:rPr lang="en" sz="1200">
                <a:solidFill>
                  <a:schemeClr val="dk1"/>
                </a:solidFill>
              </a:rPr>
              <a:t> doi:10.1093/bib/bbaa288 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Dudley, J. T., Deshpande, T., &amp; Butte, A. J. (2011). Exploiting drug–disease relationships for computational drug repositioning. Briefings in bioinformatics, 12(4), 303-311.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Hurle, M. R., Yang, L., Xie, Q., Rajpal, D. K., Sanseau, P., &amp; Agarwal, P. (2013). Computational drug repositioning: from data to therapeutics. </a:t>
            </a:r>
            <a:r>
              <a:rPr i="1" lang="en" sz="1200">
                <a:solidFill>
                  <a:schemeClr val="dk1"/>
                </a:solidFill>
              </a:rPr>
              <a:t>Clinical Pharmacology &amp; Therapeutics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i="1" lang="en" sz="1200">
                <a:solidFill>
                  <a:schemeClr val="dk1"/>
                </a:solidFill>
              </a:rPr>
              <a:t>93</a:t>
            </a:r>
            <a:r>
              <a:rPr lang="en" sz="1200">
                <a:solidFill>
                  <a:schemeClr val="dk1"/>
                </a:solidFill>
              </a:rPr>
              <a:t>(4), 335-341. DOI: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/10.1038/clpt.2013.1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Li J, Lu C, Jiang M, et al. (2012). Traditional chinese medicine-based network pharmacology could lead to new multicompound drug discovery. Evid Based Complement Alternat Med:149762. DOI: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/10.1155/2012/149762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Martin, W. R., &amp; Cheng, F. (2020). Repurposing of FDA-approved toremifene to treat COVID-19 by blocking the Spike glycoprotein and NSP14 of SARS-CoV-2. Journal of proteome research, 19(11), 4670-4677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55"/>
          <p:cNvSpPr txBox="1"/>
          <p:nvPr/>
        </p:nvSpPr>
        <p:spPr>
          <a:xfrm>
            <a:off x="224250" y="953750"/>
            <a:ext cx="86955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Meini, S., Pagotto, A., Longo, B., Vendramin, I., Pecori, D., &amp; Tascini, C. (2020). Role of Lopinavir/Ritonavir in the treatment of Covid-19: a review of current evidence, guideline recommendations, and perspectives. </a:t>
            </a:r>
            <a:r>
              <a:rPr i="1" lang="en" sz="1200">
                <a:solidFill>
                  <a:schemeClr val="dk1"/>
                </a:solidFill>
              </a:rPr>
              <a:t>Journal of clinical medicine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i="1" lang="en" sz="1200">
                <a:solidFill>
                  <a:schemeClr val="dk1"/>
                </a:solidFill>
              </a:rPr>
              <a:t>9</a:t>
            </a:r>
            <a:r>
              <a:rPr lang="en" sz="1200">
                <a:solidFill>
                  <a:schemeClr val="dk1"/>
                </a:solidFill>
              </a:rPr>
              <a:t>(7), 2050. DOI: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10.3390/jcm9072050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Messina, F., Giombini, E., Agrati, C., Vairo, F., Bartoli, T. A., Al Moghazi, S., ... &amp; Ippolito, G. (2020). COVID-19: viral–host interactome analyzed by network based-approach model to study pathogenesis of SARS-CoV-2 infection. </a:t>
            </a:r>
            <a:r>
              <a:rPr i="1" lang="en" sz="1200">
                <a:solidFill>
                  <a:schemeClr val="dk1"/>
                </a:solidFill>
              </a:rPr>
              <a:t>Journal of translational medicine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i="1" lang="en" sz="1200">
                <a:solidFill>
                  <a:schemeClr val="dk1"/>
                </a:solidFill>
              </a:rPr>
              <a:t>18</a:t>
            </a:r>
            <a:r>
              <a:rPr lang="en" sz="1200">
                <a:solidFill>
                  <a:schemeClr val="dk1"/>
                </a:solidFill>
              </a:rPr>
              <a:t>(1), 1-10. DOI: 10.1186/s12967-020-02405-w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Ng, Y. L., Salim, C. K., &amp; Chu, J. J. H. (2021). Drug repurposing for COVID-19: Approaches, challenges and promising candidates. Pharmacology &amp; Therapeutics, 107930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Neuberger A, Oraiopoulos N, Drakeman DL. (2019) Renovation as innovation: is repurposing the future of drug discovery research? Drug Discov; 24:1–3. DOI:10.1038/s41421-020-0153-3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Novac, N. (2013). Challenges and opportunities of drug repositioning. </a:t>
            </a:r>
            <a:r>
              <a:rPr i="1" lang="en" sz="1200">
                <a:solidFill>
                  <a:schemeClr val="dk1"/>
                </a:solidFill>
              </a:rPr>
              <a:t>Trends in pharmacological sciences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i="1" lang="en" sz="1200">
                <a:solidFill>
                  <a:schemeClr val="dk1"/>
                </a:solidFill>
              </a:rPr>
              <a:t>34</a:t>
            </a:r>
            <a:r>
              <a:rPr lang="en" sz="1200">
                <a:solidFill>
                  <a:schemeClr val="dk1"/>
                </a:solidFill>
              </a:rPr>
              <a:t>(5), 267-272. DOI: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10.1016/j.tips.2013.03.004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56"/>
          <p:cNvSpPr txBox="1"/>
          <p:nvPr/>
        </p:nvSpPr>
        <p:spPr>
          <a:xfrm>
            <a:off x="224250" y="953750"/>
            <a:ext cx="86955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Oprea, T. I., &amp; Overington, J. P. (2015). Computational and practical aspects of drug repositioning. </a:t>
            </a:r>
            <a:r>
              <a:rPr i="1" lang="en" sz="1200">
                <a:solidFill>
                  <a:schemeClr val="dk1"/>
                </a:solidFill>
              </a:rPr>
              <a:t>Assay and drug development technologies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i="1" lang="en" sz="1200">
                <a:solidFill>
                  <a:schemeClr val="dk1"/>
                </a:solidFill>
              </a:rPr>
              <a:t>13</a:t>
            </a:r>
            <a:r>
              <a:rPr lang="en" sz="1200">
                <a:solidFill>
                  <a:schemeClr val="dk1"/>
                </a:solidFill>
              </a:rPr>
              <a:t>(6), 299-306. DOI: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/10.1089/adt.2015.29011.tiodrrr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Pareja Cruz, A. &amp; Luque Espino, J. C. (2020). Alternativas terapéuticas farmacológicas para COVID-19. </a:t>
            </a:r>
            <a:r>
              <a:rPr i="1" lang="en" sz="1200">
                <a:solidFill>
                  <a:schemeClr val="dk1"/>
                </a:solidFill>
              </a:rPr>
              <a:t>Horizonte médico (lima)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i="1" lang="en" sz="1200">
                <a:solidFill>
                  <a:schemeClr val="dk1"/>
                </a:solidFill>
              </a:rPr>
              <a:t>20</a:t>
            </a:r>
            <a:r>
              <a:rPr lang="en" sz="1200">
                <a:solidFill>
                  <a:schemeClr val="dk1"/>
                </a:solidFill>
              </a:rPr>
              <a:t> (2), s. e1216. doi:10.24265/horizmed.2020.v20n2.13 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Rosa, S. &amp; Santos, W. (2020). Clinical trials on drug repositioning for COVID-19 treatment. </a:t>
            </a:r>
            <a:r>
              <a:rPr i="1" lang="en" sz="1200">
                <a:solidFill>
                  <a:schemeClr val="dk1"/>
                </a:solidFill>
              </a:rPr>
              <a:t>Revista panamericana de salud pública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i="1" lang="en" sz="1200">
                <a:solidFill>
                  <a:schemeClr val="dk1"/>
                </a:solidFill>
              </a:rPr>
              <a:t>44</a:t>
            </a:r>
            <a:r>
              <a:rPr lang="en" sz="1200">
                <a:solidFill>
                  <a:schemeClr val="dk1"/>
                </a:solidFill>
              </a:rPr>
              <a:t>, s. 1–13. doi:10.26633/rpsp.2020.40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Serafin, M. B., Bottega, A., Foletto, V. S., da Rosa, T. F., Hörner, A., &amp; Hörner, R. (2020). Drug repositioning is an alternative for the treatment of coronavirus COVID-19. </a:t>
            </a:r>
            <a:r>
              <a:rPr i="1" lang="en" sz="1200">
                <a:solidFill>
                  <a:schemeClr val="dk1"/>
                </a:solidFill>
              </a:rPr>
              <a:t>International journal of antimicrobial agents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i="1" lang="en" sz="1200">
                <a:solidFill>
                  <a:schemeClr val="dk1"/>
                </a:solidFill>
              </a:rPr>
              <a:t>55</a:t>
            </a:r>
            <a:r>
              <a:rPr lang="en" sz="1200">
                <a:solidFill>
                  <a:schemeClr val="dk1"/>
                </a:solidFill>
              </a:rPr>
              <a:t>(6), 105969. DOI:</a:t>
            </a:r>
            <a:r>
              <a:rPr lang="en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10.1016/j.ijantimicag.2020.105969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Suranga L. Senanayake (2020). Drug repurposing strategies for COVID-19. Future Drug Discovery. DOI: 10.4155/fdd-2020-0010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Warren TK, Jordan R, Lo MK, Ray AS, Mackman RL, Soloveva V, et al. Eficacia terapéutica de la molécula pequeña GS-5734 contra el virus del Ébola en monos rhesus. </a:t>
            </a:r>
            <a:r>
              <a:rPr i="1" lang="en" sz="1200">
                <a:solidFill>
                  <a:schemeClr val="dk1"/>
                </a:solidFill>
              </a:rPr>
              <a:t>Naturaleza</a:t>
            </a:r>
            <a:r>
              <a:rPr lang="en" sz="1200">
                <a:solidFill>
                  <a:schemeClr val="dk1"/>
                </a:solidFill>
              </a:rPr>
              <a:t> . 2016; 531 (7594): 381-5. doi: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10.1038 / nature17180</a:t>
            </a:r>
            <a:r>
              <a:rPr lang="en" sz="1200">
                <a:solidFill>
                  <a:schemeClr val="dk1"/>
                </a:solidFill>
              </a:rPr>
              <a:t> .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57"/>
          <p:cNvSpPr txBox="1"/>
          <p:nvPr/>
        </p:nvSpPr>
        <p:spPr>
          <a:xfrm>
            <a:off x="224250" y="953750"/>
            <a:ext cx="86955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0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Wu, D., &amp; Yang, X. O. (2020). TH17 Responses in Cytokine Storm of COVID-19: An Emerging Target of   JAK2   Inhibitor   Fedratinib.   Journal   ofMicrobiology, Immunology and Infection (11 March2020). doi:10.1016/j.jmii.2020.03.005</a:t>
            </a:r>
            <a:endParaRPr sz="1200">
              <a:solidFill>
                <a:schemeClr val="dk1"/>
              </a:solidFill>
            </a:endParaRPr>
          </a:p>
          <a:p>
            <a:pPr indent="-360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60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Yang, L., Pei, Rj., Li, H. et al. (2021) Identification of SARS-CoV-2 entry inhibitors among already approved drugs. Acta Pharmacol Sin 42, 1347–1353. https://doi.org/10.1038/s41401-020-00556-6</a:t>
            </a:r>
            <a:endParaRPr sz="1200">
              <a:solidFill>
                <a:schemeClr val="dk1"/>
              </a:solidFill>
            </a:endParaRPr>
          </a:p>
          <a:p>
            <a:pPr indent="-269999" lvl="0" marL="26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Zhou, Y., Hou, Y., Shen, J., Huang, Y., Martin, W., &amp; Cheng, F. (2020). Network-based drug repurposing for novel coronavirus 2019-nCoV/SARS-CoV 2. </a:t>
            </a:r>
            <a:r>
              <a:rPr i="1" lang="en" sz="1200">
                <a:solidFill>
                  <a:schemeClr val="dk1"/>
                </a:solidFill>
              </a:rPr>
              <a:t>Cell discovery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i="1" lang="en" sz="1200">
                <a:solidFill>
                  <a:schemeClr val="dk1"/>
                </a:solidFill>
              </a:rPr>
              <a:t>6</a:t>
            </a:r>
            <a:r>
              <a:rPr lang="en" sz="1200">
                <a:solidFill>
                  <a:schemeClr val="dk1"/>
                </a:solidFill>
              </a:rPr>
              <a:t>(1), 1-18. DOI: 10.1038/s41421-020-0153-3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4" name="Google Shape;2244;p58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627200" y="172850"/>
            <a:ext cx="7850075" cy="43960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245" name="Google Shape;2245;p58"/>
          <p:cNvSpPr txBox="1"/>
          <p:nvPr>
            <p:ph type="title"/>
          </p:nvPr>
        </p:nvSpPr>
        <p:spPr>
          <a:xfrm>
            <a:off x="2223625" y="2062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gRACIAS</a:t>
            </a:r>
            <a:endParaRPr sz="5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5"/>
          <p:cNvSpPr txBox="1"/>
          <p:nvPr>
            <p:ph type="title"/>
          </p:nvPr>
        </p:nvSpPr>
        <p:spPr>
          <a:xfrm>
            <a:off x="-96450" y="0"/>
            <a:ext cx="44592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pic>
        <p:nvPicPr>
          <p:cNvPr id="1897" name="Google Shape;1897;p25"/>
          <p:cNvPicPr preferRelativeResize="0"/>
          <p:nvPr/>
        </p:nvPicPr>
        <p:blipFill rotWithShape="1">
          <a:blip r:embed="rId3">
            <a:alphaModFix/>
          </a:blip>
          <a:srcRect b="0" l="0" r="0" t="16562"/>
          <a:stretch/>
        </p:blipFill>
        <p:spPr>
          <a:xfrm>
            <a:off x="214300" y="1573050"/>
            <a:ext cx="3662074" cy="25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25"/>
          <p:cNvSpPr txBox="1"/>
          <p:nvPr/>
        </p:nvSpPr>
        <p:spPr>
          <a:xfrm>
            <a:off x="107175" y="540000"/>
            <a:ext cx="747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 uso de una droga con un fin diferente para el que fue desarrollada (Serafin et al., 2020)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 un conocimiento previo de la farmacocinética, farmacodinámica y toxicología.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9" name="Google Shape;18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975" y="1476600"/>
            <a:ext cx="2116658" cy="21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25"/>
          <p:cNvSpPr txBox="1"/>
          <p:nvPr/>
        </p:nvSpPr>
        <p:spPr>
          <a:xfrm>
            <a:off x="4142400" y="3709425"/>
            <a:ext cx="4281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 costo promedio del desarrollo de medicamentos de novo es aproximadamente más de $1 mil millones de dólares (Senanayake, 2020)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1" name="Google Shape;19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2575" y="377375"/>
            <a:ext cx="1283700" cy="12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6"/>
          <p:cNvSpPr txBox="1"/>
          <p:nvPr/>
        </p:nvSpPr>
        <p:spPr>
          <a:xfrm>
            <a:off x="70475" y="132125"/>
            <a:ext cx="503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El advenimiento de tecnologías genómicas y los enfoques computacionales ha llevado al desarrollo de nuevos enfoques para el reposicionamiento de fármacos.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07" name="Google Shape;1907;p26"/>
          <p:cNvPicPr preferRelativeResize="0"/>
          <p:nvPr/>
        </p:nvPicPr>
        <p:blipFill rotWithShape="1">
          <a:blip r:embed="rId3">
            <a:alphaModFix/>
          </a:blip>
          <a:srcRect b="0" l="0" r="54010" t="6542"/>
          <a:stretch/>
        </p:blipFill>
        <p:spPr>
          <a:xfrm>
            <a:off x="6126926" y="0"/>
            <a:ext cx="2674176" cy="38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50" y="397350"/>
            <a:ext cx="5319475" cy="11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26"/>
          <p:cNvSpPr txBox="1"/>
          <p:nvPr/>
        </p:nvSpPr>
        <p:spPr>
          <a:xfrm>
            <a:off x="167350" y="2181600"/>
            <a:ext cx="5030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recopilación de datos relacionados con las drogas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 iniciativas de datos abiertos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 interacciones de datos de fuentes farmacológicas, genéticas, químicas o clínicas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reutilización de fármacos tiene una tasa de éxito que varía de 30% a 75% (Neuberger, Oraiopoulos, Drakeman. 2019).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0" name="Google Shape;1910;p26"/>
          <p:cNvSpPr txBox="1"/>
          <p:nvPr/>
        </p:nvSpPr>
        <p:spPr>
          <a:xfrm>
            <a:off x="5732850" y="3804050"/>
            <a:ext cx="3333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</a:t>
            </a:r>
            <a:r>
              <a:rPr lang="en" sz="1200">
                <a:solidFill>
                  <a:schemeClr val="dk1"/>
                </a:solidFill>
              </a:rPr>
              <a:t>os fármacos potencialmente adecuados son los que afectan la transducción de señales, la síntesis de macromoléculas y / o las vías bioenergéticas </a:t>
            </a:r>
            <a:r>
              <a:rPr lang="en" sz="1200">
                <a:solidFill>
                  <a:schemeClr val="dk1"/>
                </a:solidFill>
              </a:rPr>
              <a:t>(Li, Lu, Jiang, et al. 2012).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7"/>
          <p:cNvSpPr txBox="1"/>
          <p:nvPr>
            <p:ph type="title"/>
          </p:nvPr>
        </p:nvSpPr>
        <p:spPr>
          <a:xfrm>
            <a:off x="377100" y="1592000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Planteamiento del problema</a:t>
            </a:r>
            <a:endParaRPr/>
          </a:p>
        </p:txBody>
      </p:sp>
      <p:sp>
        <p:nvSpPr>
          <p:cNvPr id="1916" name="Google Shape;1916;p27"/>
          <p:cNvSpPr txBox="1"/>
          <p:nvPr/>
        </p:nvSpPr>
        <p:spPr>
          <a:xfrm>
            <a:off x="4522000" y="610775"/>
            <a:ext cx="445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Una de las estrategias es recurrir al reposicionamiento de fármacos.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Dirigirse a objetivos antivirales celulares, como el interactoma virus-huésped ofrece una forma efectiva de dilucidar los mecanismos de la infección viral y desarrollar tratamientos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17" name="Google Shape;1917;p27"/>
          <p:cNvSpPr txBox="1"/>
          <p:nvPr/>
        </p:nvSpPr>
        <p:spPr>
          <a:xfrm>
            <a:off x="431000" y="2225000"/>
            <a:ext cx="350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El proceso de obtención de una vacuna para combatir al nuevo coronavirus SARS-Cov-2, virus responsable de la enfermedad COVID-19 requiere de tiempo y recursos económicos.</a:t>
            </a:r>
            <a:endParaRPr/>
          </a:p>
        </p:txBody>
      </p:sp>
      <p:pic>
        <p:nvPicPr>
          <p:cNvPr id="1918" name="Google Shape;19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125" y="2337750"/>
            <a:ext cx="4661299" cy="22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28"/>
          <p:cNvSpPr txBox="1"/>
          <p:nvPr>
            <p:ph type="title"/>
          </p:nvPr>
        </p:nvSpPr>
        <p:spPr>
          <a:xfrm>
            <a:off x="273250" y="24645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Fármacos</a:t>
            </a:r>
            <a:endParaRPr/>
          </a:p>
        </p:txBody>
      </p:sp>
      <p:sp>
        <p:nvSpPr>
          <p:cNvPr id="1924" name="Google Shape;1924;p28"/>
          <p:cNvSpPr txBox="1"/>
          <p:nvPr>
            <p:ph idx="1" type="subTitle"/>
          </p:nvPr>
        </p:nvSpPr>
        <p:spPr>
          <a:xfrm>
            <a:off x="3782950" y="1914600"/>
            <a:ext cx="5062800" cy="175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Estructura química </a:t>
            </a:r>
            <a:r>
              <a:rPr lang="en"/>
              <a:t>especializada</a:t>
            </a:r>
            <a:r>
              <a:rPr lang="en"/>
              <a:t> que cumple una función sobre un receptor.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 compone de: principio activo y excipiente.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Existen algunos tipos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Analgésico, antibiótico, antimicótico, antidepresivo, anticonceptivo, etc. </a:t>
            </a:r>
            <a:endParaRPr/>
          </a:p>
        </p:txBody>
      </p:sp>
      <p:pic>
        <p:nvPicPr>
          <p:cNvPr id="1925" name="Google Shape;19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650" y="1882700"/>
            <a:ext cx="1816400" cy="18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29"/>
          <p:cNvSpPr txBox="1"/>
          <p:nvPr>
            <p:ph type="title"/>
          </p:nvPr>
        </p:nvSpPr>
        <p:spPr>
          <a:xfrm>
            <a:off x="1719075" y="1072150"/>
            <a:ext cx="6111300" cy="83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Farmacos contra la covid-19</a:t>
            </a:r>
            <a:endParaRPr sz="12800"/>
          </a:p>
        </p:txBody>
      </p:sp>
      <p:pic>
        <p:nvPicPr>
          <p:cNvPr id="1931" name="Google Shape;19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050" y="1910953"/>
            <a:ext cx="4462876" cy="24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0"/>
          <p:cNvSpPr txBox="1"/>
          <p:nvPr>
            <p:ph type="title"/>
          </p:nvPr>
        </p:nvSpPr>
        <p:spPr>
          <a:xfrm>
            <a:off x="1608300" y="1331450"/>
            <a:ext cx="1580700" cy="3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REMDISIVIR</a:t>
            </a:r>
            <a:endParaRPr sz="5700"/>
          </a:p>
        </p:txBody>
      </p:sp>
      <p:sp>
        <p:nvSpPr>
          <p:cNvPr id="1937" name="Google Shape;1937;p30"/>
          <p:cNvSpPr txBox="1"/>
          <p:nvPr>
            <p:ph idx="1" type="subTitle"/>
          </p:nvPr>
        </p:nvSpPr>
        <p:spPr>
          <a:xfrm>
            <a:off x="643800" y="1921535"/>
            <a:ext cx="3509700" cy="25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Desde 2017 fue desarrollado y sintetizado por Gilead.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 usa para el tratamiento de ébola, aunque tiene efectos sobre SARS-CoV y MERS-CoV.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 metaboliza a su forma activa y tiene efecto sobre la polimerasa de ARN viral.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Efecto: disminución carga viral.</a:t>
            </a:r>
            <a:endParaRPr/>
          </a:p>
        </p:txBody>
      </p:sp>
      <p:pic>
        <p:nvPicPr>
          <p:cNvPr id="1938" name="Google Shape;1938;p30"/>
          <p:cNvPicPr preferRelativeResize="0"/>
          <p:nvPr/>
        </p:nvPicPr>
        <p:blipFill rotWithShape="1">
          <a:blip r:embed="rId3">
            <a:alphaModFix/>
          </a:blip>
          <a:srcRect b="0" l="23501" r="20741" t="0"/>
          <a:stretch/>
        </p:blipFill>
        <p:spPr>
          <a:xfrm>
            <a:off x="4417625" y="579300"/>
            <a:ext cx="1773550" cy="3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650" y="579300"/>
            <a:ext cx="2321575" cy="23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30"/>
          <p:cNvSpPr txBox="1"/>
          <p:nvPr>
            <p:ph idx="1" type="subTitle"/>
          </p:nvPr>
        </p:nvSpPr>
        <p:spPr>
          <a:xfrm>
            <a:off x="4417625" y="3801050"/>
            <a:ext cx="1773600" cy="4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 1: Remdisivir en su forma nativa</a:t>
            </a:r>
            <a:endParaRPr/>
          </a:p>
        </p:txBody>
      </p:sp>
      <p:sp>
        <p:nvSpPr>
          <p:cNvPr id="1941" name="Google Shape;1941;p30"/>
          <p:cNvSpPr txBox="1"/>
          <p:nvPr>
            <p:ph idx="1" type="subTitle"/>
          </p:nvPr>
        </p:nvSpPr>
        <p:spPr>
          <a:xfrm>
            <a:off x="7031638" y="2974225"/>
            <a:ext cx="1773600" cy="4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 2: Remdisivir en su f</a:t>
            </a:r>
            <a:r>
              <a:rPr lang="en"/>
              <a:t>orma activa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